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</p:sldIdLst>
  <p:sldSz cy="5143500" cx="9144000"/>
  <p:notesSz cx="6858000" cy="9144000"/>
  <p:embeddedFontLst>
    <p:embeddedFont>
      <p:font typeface="Helvetica Neue"/>
      <p:regular r:id="rId47"/>
      <p:bold r:id="rId48"/>
      <p:italic r:id="rId49"/>
      <p:boldItalic r:id="rId5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DEA69C16-8F7E-4232-9B77-27251253A75C}">
  <a:tblStyle styleId="{DEA69C16-8F7E-4232-9B77-27251253A75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84D00588-69BB-4DAE-BBB3-BC7A2F3583B1}" styleName="Table_1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font" Target="fonts/HelveticaNeue-bold.fntdata"/><Relationship Id="rId47" Type="http://schemas.openxmlformats.org/officeDocument/2006/relationships/font" Target="fonts/HelveticaNeue-regular.fntdata"/><Relationship Id="rId49" Type="http://schemas.openxmlformats.org/officeDocument/2006/relationships/font" Target="fonts/HelveticaNeue-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0" Type="http://schemas.openxmlformats.org/officeDocument/2006/relationships/font" Target="fonts/HelveticaNeue-bold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Who we are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Health care in Zaatari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efe0c638f5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efe0c638f5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Diederik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(mention the locations spotting gh)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f04131caa4_2_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f04131caa4_2_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f04131caa4_2_3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f04131caa4_2_3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The area of a particular function is not a number, but denoted as ‘x’. We can provide 2 times or three times the area if required.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Eg - there can be 2 women and child care </a:t>
            </a:r>
            <a:r>
              <a:rPr lang="en"/>
              <a:t>units</a:t>
            </a:r>
            <a:r>
              <a:rPr lang="en"/>
              <a:t> in a district which has a larger population of children.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f04131caa4_2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f04131caa4_2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f04131caa4_2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f04131caa4_2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cb20e72d73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cb20e72d73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cb20e72d73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cb20e72d73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f04131caa4_2_3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f04131caa4_2_3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efb12b93c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efb12b93c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cb20e72a81_1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cb20e72a81_1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f04131caa4_2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f04131caa4_2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efdedf301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efdedf301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f2f9cdfc32_9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f2f9cdfc32_9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f1189c1e26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f1189c1e26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cb20e72d73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cb20e72d73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The 5 predefined sizes - ABCDE - we had derived earlier will be assigned to the function.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These blocks have a total number of ‘edges’ which are then assigned the wall modules.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f2e22dfa3b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f2e22dfa3b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We calculated an average rate of patients and therefore the required capacities of the functions,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based on space standards and</a:t>
            </a:r>
            <a:r>
              <a:rPr lang="en">
                <a:solidFill>
                  <a:schemeClr val="dk1"/>
                </a:solidFill>
              </a:rPr>
              <a:t> regulations.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This helped us come up with a number of eg; wards we need to provide.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cb20e72a81_1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cb20e72a81_1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We then started to generate some layouts manually.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We explain in the next slide..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efe0c638f5_0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efe0c638f5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… the logic of how the plan can be generated.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Placing a rectangular courtyard at the beginning. It starts with a minimum width, length becomes twice the width.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The corridor is placed around it.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Identifying the edge with the main road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Placing the </a:t>
            </a:r>
            <a:r>
              <a:rPr lang="en">
                <a:solidFill>
                  <a:schemeClr val="dk1"/>
                </a:solidFill>
              </a:rPr>
              <a:t>functions like </a:t>
            </a:r>
            <a:r>
              <a:rPr lang="en">
                <a:solidFill>
                  <a:schemeClr val="dk1"/>
                </a:solidFill>
              </a:rPr>
              <a:t>reception and ER first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Then placing the other functions around it based on privacy levels and zones (which we explain later)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f3045ec80c_2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f3045ec80c_2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Manually, we made a few plans to understand the logic behind the configuration.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And tried to improve the plan configurations with each step.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f3045ec80c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f3045ec80c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To develop it computationally, and </a:t>
            </a:r>
            <a:r>
              <a:rPr lang="en">
                <a:solidFill>
                  <a:schemeClr val="dk1"/>
                </a:solidFill>
              </a:rPr>
              <a:t>work further on the roof shaping, we fixed plan C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Based on this we also drew some conclusions and (possible rules) for the configuration.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f53056473b_6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f53056473b_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Diederik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f04131caa4_2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f04131caa4_2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efe0c638f5_0_2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efe0c638f5_0_2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Diederik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f04131caa4_2_2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f04131caa4_2_2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efe0c638f5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efe0c638f5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Diederik</a:t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efe0c638f5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efe0c638f5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Diederik</a:t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efe0c638f5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efe0c638f5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Diederik</a:t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efe0c638f5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efe0c638f5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Diederik</a:t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efe0c638f5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efe0c638f5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Diederik</a:t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f04131caa4_2_2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f04131caa4_2_2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ede6883cc2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ede6883cc2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cb3857f15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cb3857f15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f04131caa4_2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f04131caa4_2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cb3857f158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cb3857f158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f04131caa4_2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f04131caa4_2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cb20e72a81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cb20e72a81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f04131caa4_2_2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f04131caa4_2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efe0c638f5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efe0c638f5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efe0c638f5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efe0c638f5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92100" lvl="1" marL="914400" algn="ctr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 algn="ctr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 algn="ctr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 algn="ctr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 algn="ctr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 algn="ctr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 algn="ctr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 algn="ctr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idx="1" type="body"/>
          </p:nvPr>
        </p:nvSpPr>
        <p:spPr>
          <a:xfrm>
            <a:off x="311700" y="695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/>
        </p:txBody>
      </p:sp>
      <p:sp>
        <p:nvSpPr>
          <p:cNvPr id="18" name="Google Shape;18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" name="Google Shape;19;p4"/>
          <p:cNvSpPr txBox="1"/>
          <p:nvPr>
            <p:ph type="title"/>
          </p:nvPr>
        </p:nvSpPr>
        <p:spPr>
          <a:xfrm>
            <a:off x="119350" y="13557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idx="1" type="body"/>
          </p:nvPr>
        </p:nvSpPr>
        <p:spPr>
          <a:xfrm>
            <a:off x="311700" y="6952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22" name="Google Shape;22;p5"/>
          <p:cNvSpPr txBox="1"/>
          <p:nvPr>
            <p:ph idx="2" type="body"/>
          </p:nvPr>
        </p:nvSpPr>
        <p:spPr>
          <a:xfrm>
            <a:off x="4832400" y="6952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23" name="Google Shape;23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" name="Google Shape;24;p5"/>
          <p:cNvSpPr txBox="1"/>
          <p:nvPr>
            <p:ph type="title"/>
          </p:nvPr>
        </p:nvSpPr>
        <p:spPr>
          <a:xfrm>
            <a:off x="119350" y="13557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119350" y="13557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Char char="●"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Char char="○"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Char char="■"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Char char="●"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Char char="○"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Char char="■"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Char char="●"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Char char="○"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Char char="■"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SzPts val="700"/>
              <a:buChar char="■"/>
              <a:defRPr/>
            </a:lvl3pPr>
            <a:lvl4pPr indent="-266700" lvl="3" marL="1828800">
              <a:spcBef>
                <a:spcPts val="0"/>
              </a:spcBef>
              <a:spcAft>
                <a:spcPts val="0"/>
              </a:spcAft>
              <a:buSzPts val="600"/>
              <a:buChar char="●"/>
              <a:defRPr/>
            </a:lvl4pPr>
            <a:lvl5pPr indent="-266700" lvl="4" marL="2286000">
              <a:spcBef>
                <a:spcPts val="0"/>
              </a:spcBef>
              <a:spcAft>
                <a:spcPts val="0"/>
              </a:spcAft>
              <a:buSzPts val="600"/>
              <a:buChar char="○"/>
              <a:defRPr/>
            </a:lvl5pPr>
            <a:lvl6pPr indent="-266700" lvl="5" marL="2743200">
              <a:spcBef>
                <a:spcPts val="0"/>
              </a:spcBef>
              <a:spcAft>
                <a:spcPts val="0"/>
              </a:spcAft>
              <a:buSzPts val="600"/>
              <a:buChar char="■"/>
              <a:defRPr/>
            </a:lvl6pPr>
            <a:lvl7pPr indent="-266700" lvl="6" marL="3200400">
              <a:spcBef>
                <a:spcPts val="0"/>
              </a:spcBef>
              <a:spcAft>
                <a:spcPts val="0"/>
              </a:spcAft>
              <a:buSzPts val="600"/>
              <a:buChar char="●"/>
              <a:defRPr/>
            </a:lvl7pPr>
            <a:lvl8pPr indent="-266700" lvl="7" marL="3657600">
              <a:spcBef>
                <a:spcPts val="0"/>
              </a:spcBef>
              <a:spcAft>
                <a:spcPts val="0"/>
              </a:spcAft>
              <a:buSzPts val="600"/>
              <a:buChar char="○"/>
              <a:defRPr/>
            </a:lvl8pPr>
            <a:lvl9pPr indent="-266700" lvl="8" marL="4114800">
              <a:spcBef>
                <a:spcPts val="0"/>
              </a:spcBef>
              <a:spcAft>
                <a:spcPts val="0"/>
              </a:spcAft>
              <a:buSzPts val="6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Helvetica Neue"/>
              <a:buChar char="●"/>
              <a:defRPr sz="1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794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Helvetica Neue"/>
              <a:buChar char="○"/>
              <a:defRPr sz="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730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Helvetica Neue"/>
              <a:buChar char="■"/>
              <a:defRPr sz="7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667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Font typeface="Helvetica Neue"/>
              <a:buChar char="●"/>
              <a:defRPr sz="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667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Font typeface="Helvetica Neue"/>
              <a:buChar char="○"/>
              <a:defRPr sz="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667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Font typeface="Helvetica Neue"/>
              <a:buChar char="■"/>
              <a:defRPr sz="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667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Font typeface="Helvetica Neue"/>
              <a:buChar char="●"/>
              <a:defRPr sz="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667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Font typeface="Helvetica Neue"/>
              <a:buChar char="○"/>
              <a:defRPr sz="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667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Font typeface="Helvetica Neue"/>
              <a:buChar char="■"/>
              <a:defRPr sz="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" name="Google Shape;8;p1"/>
          <p:cNvSpPr txBox="1"/>
          <p:nvPr>
            <p:ph type="title"/>
          </p:nvPr>
        </p:nvSpPr>
        <p:spPr>
          <a:xfrm>
            <a:off x="119350" y="1355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Helvetica Neue"/>
              <a:buChar char="●"/>
              <a:defRPr sz="16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Helvetica Neue"/>
              <a:buChar char="○"/>
              <a:defRPr sz="16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Helvetica Neue"/>
              <a:buChar char="■"/>
              <a:defRPr sz="16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Helvetica Neue"/>
              <a:buChar char="●"/>
              <a:defRPr sz="16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Helvetica Neue"/>
              <a:buChar char="○"/>
              <a:defRPr sz="16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Helvetica Neue"/>
              <a:buChar char="■"/>
              <a:defRPr sz="1600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Helvetica Neue"/>
              <a:buChar char="●"/>
              <a:defRPr sz="1600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Helvetica Neue"/>
              <a:buChar char="○"/>
              <a:defRPr sz="1600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Helvetica Neue"/>
              <a:buChar char="■"/>
              <a:defRPr sz="1600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2.jpg"/><Relationship Id="rId4" Type="http://schemas.openxmlformats.org/officeDocument/2006/relationships/image" Target="../media/image1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jpg"/><Relationship Id="rId4" Type="http://schemas.openxmlformats.org/officeDocument/2006/relationships/image" Target="../media/image1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1.png"/><Relationship Id="rId4" Type="http://schemas.openxmlformats.org/officeDocument/2006/relationships/image" Target="../media/image20.png"/><Relationship Id="rId5" Type="http://schemas.openxmlformats.org/officeDocument/2006/relationships/image" Target="../media/image23.png"/><Relationship Id="rId6" Type="http://schemas.openxmlformats.org/officeDocument/2006/relationships/image" Target="../media/image1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8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0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8.png"/><Relationship Id="rId4" Type="http://schemas.openxmlformats.org/officeDocument/2006/relationships/image" Target="../media/image3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2.png"/><Relationship Id="rId4" Type="http://schemas.openxmlformats.org/officeDocument/2006/relationships/image" Target="../media/image4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6.gif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3.jpg"/><Relationship Id="rId4" Type="http://schemas.openxmlformats.org/officeDocument/2006/relationships/image" Target="../media/image44.jpg"/><Relationship Id="rId5" Type="http://schemas.openxmlformats.org/officeDocument/2006/relationships/image" Target="../media/image50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6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3.png"/><Relationship Id="rId4" Type="http://schemas.openxmlformats.org/officeDocument/2006/relationships/image" Target="../media/image3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11.png"/><Relationship Id="rId5" Type="http://schemas.openxmlformats.org/officeDocument/2006/relationships/image" Target="../media/image6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1.png"/><Relationship Id="rId4" Type="http://schemas.openxmlformats.org/officeDocument/2006/relationships/image" Target="../media/image3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6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9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9.png"/><Relationship Id="rId4" Type="http://schemas.openxmlformats.org/officeDocument/2006/relationships/image" Target="../media/image49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0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1.jp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6.jpg"/><Relationship Id="rId4" Type="http://schemas.openxmlformats.org/officeDocument/2006/relationships/image" Target="../media/image47.jp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8.jp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51.jpg"/><Relationship Id="rId4" Type="http://schemas.openxmlformats.org/officeDocument/2006/relationships/image" Target="../media/image52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2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Relationship Id="rId4" Type="http://schemas.openxmlformats.org/officeDocument/2006/relationships/image" Target="../media/image9.png"/><Relationship Id="rId5" Type="http://schemas.openxmlformats.org/officeDocument/2006/relationships/image" Target="../media/image8.png"/><Relationship Id="rId6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gif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idx="1" type="subTitle"/>
          </p:nvPr>
        </p:nvSpPr>
        <p:spPr>
          <a:xfrm>
            <a:off x="6523675" y="3824825"/>
            <a:ext cx="2308500" cy="112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595959"/>
                </a:solidFill>
              </a:rPr>
              <a:t>EARTHY 4.0                    </a:t>
            </a:r>
            <a:r>
              <a:rPr lang="en" sz="1000">
                <a:solidFill>
                  <a:srgbClr val="595959"/>
                </a:solidFill>
              </a:rPr>
              <a:t>Group 6</a:t>
            </a:r>
            <a:endParaRPr sz="1000">
              <a:solidFill>
                <a:srgbClr val="595959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595959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E9E9E"/>
                </a:solidFill>
              </a:rPr>
              <a:t>Anurag Sonar 		5201756</a:t>
            </a:r>
            <a:endParaRPr sz="1000">
              <a:solidFill>
                <a:srgbClr val="9E9E9E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E9E9E"/>
                </a:solidFill>
              </a:rPr>
              <a:t>Diederik Jilderda	4096449</a:t>
            </a:r>
            <a:endParaRPr sz="1000">
              <a:solidFill>
                <a:srgbClr val="9E9E9E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E9E9E"/>
                </a:solidFill>
              </a:rPr>
              <a:t>Karin Backer 		4552962</a:t>
            </a:r>
            <a:endParaRPr sz="1000">
              <a:solidFill>
                <a:srgbClr val="9E9E9E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E9E9E"/>
                </a:solidFill>
              </a:rPr>
              <a:t>Pragya Chauhan 	5319110</a:t>
            </a:r>
            <a:endParaRPr sz="1000">
              <a:solidFill>
                <a:srgbClr val="9E9E9E"/>
              </a:solidFill>
            </a:endParaRPr>
          </a:p>
        </p:txBody>
      </p:sp>
      <p:pic>
        <p:nvPicPr>
          <p:cNvPr id="55" name="Google Shape;5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96835" y="1186525"/>
            <a:ext cx="2750325" cy="213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2"/>
          <p:cNvSpPr txBox="1"/>
          <p:nvPr>
            <p:ph type="title"/>
          </p:nvPr>
        </p:nvSpPr>
        <p:spPr>
          <a:xfrm>
            <a:off x="119350" y="13557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2.1 | Analysis | </a:t>
            </a:r>
            <a:r>
              <a:rPr lang="en">
                <a:solidFill>
                  <a:schemeClr val="dk1"/>
                </a:solidFill>
              </a:rPr>
              <a:t>Location selection</a:t>
            </a:r>
            <a:endParaRPr/>
          </a:p>
        </p:txBody>
      </p:sp>
      <p:pic>
        <p:nvPicPr>
          <p:cNvPr id="131" name="Google Shape;13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0775" y="708275"/>
            <a:ext cx="5842442" cy="41304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32" name="Google Shape;132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2250" y="90984"/>
            <a:ext cx="6019998" cy="5188091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3"/>
          <p:cNvSpPr txBox="1"/>
          <p:nvPr>
            <p:ph type="title"/>
          </p:nvPr>
        </p:nvSpPr>
        <p:spPr>
          <a:xfrm>
            <a:off x="119350" y="13557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3.0</a:t>
            </a:r>
            <a:r>
              <a:rPr b="1" lang="en">
                <a:solidFill>
                  <a:schemeClr val="dk1"/>
                </a:solidFill>
              </a:rPr>
              <a:t> | Configuring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139" name="Google Shape;139;p23"/>
          <p:cNvSpPr/>
          <p:nvPr/>
        </p:nvSpPr>
        <p:spPr>
          <a:xfrm>
            <a:off x="5033375" y="580638"/>
            <a:ext cx="687000" cy="300300"/>
          </a:xfrm>
          <a:prstGeom prst="rect">
            <a:avLst/>
          </a:prstGeom>
          <a:noFill/>
          <a:ln cap="flat" cmpd="sng" w="19050">
            <a:solidFill>
              <a:srgbClr val="EE64F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23"/>
          <p:cNvSpPr/>
          <p:nvPr/>
        </p:nvSpPr>
        <p:spPr>
          <a:xfrm>
            <a:off x="4346375" y="1785563"/>
            <a:ext cx="687000" cy="300300"/>
          </a:xfrm>
          <a:prstGeom prst="rect">
            <a:avLst/>
          </a:prstGeom>
          <a:noFill/>
          <a:ln cap="flat" cmpd="sng" w="19050">
            <a:solidFill>
              <a:srgbClr val="EE64F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23"/>
          <p:cNvSpPr/>
          <p:nvPr/>
        </p:nvSpPr>
        <p:spPr>
          <a:xfrm>
            <a:off x="5071475" y="1785563"/>
            <a:ext cx="687000" cy="300300"/>
          </a:xfrm>
          <a:prstGeom prst="rect">
            <a:avLst/>
          </a:prstGeom>
          <a:noFill/>
          <a:ln cap="flat" cmpd="sng" w="19050">
            <a:solidFill>
              <a:srgbClr val="EE64F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23"/>
          <p:cNvSpPr/>
          <p:nvPr/>
        </p:nvSpPr>
        <p:spPr>
          <a:xfrm>
            <a:off x="5796575" y="1785563"/>
            <a:ext cx="687000" cy="300300"/>
          </a:xfrm>
          <a:prstGeom prst="rect">
            <a:avLst/>
          </a:prstGeom>
          <a:noFill/>
          <a:ln cap="flat" cmpd="sng" w="19050">
            <a:solidFill>
              <a:srgbClr val="EE64F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23"/>
          <p:cNvSpPr/>
          <p:nvPr/>
        </p:nvSpPr>
        <p:spPr>
          <a:xfrm>
            <a:off x="4346375" y="2214188"/>
            <a:ext cx="687000" cy="300300"/>
          </a:xfrm>
          <a:prstGeom prst="rect">
            <a:avLst/>
          </a:prstGeom>
          <a:noFill/>
          <a:ln cap="flat" cmpd="sng" w="19050">
            <a:solidFill>
              <a:srgbClr val="EE64F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23"/>
          <p:cNvSpPr/>
          <p:nvPr/>
        </p:nvSpPr>
        <p:spPr>
          <a:xfrm>
            <a:off x="5071475" y="3060688"/>
            <a:ext cx="687000" cy="300300"/>
          </a:xfrm>
          <a:prstGeom prst="rect">
            <a:avLst/>
          </a:prstGeom>
          <a:noFill/>
          <a:ln cap="flat" cmpd="sng" w="19050">
            <a:solidFill>
              <a:srgbClr val="EE64F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23"/>
          <p:cNvSpPr/>
          <p:nvPr/>
        </p:nvSpPr>
        <p:spPr>
          <a:xfrm>
            <a:off x="5071475" y="4439138"/>
            <a:ext cx="687000" cy="300300"/>
          </a:xfrm>
          <a:prstGeom prst="rect">
            <a:avLst/>
          </a:prstGeom>
          <a:noFill/>
          <a:ln cap="flat" cmpd="sng" w="19050">
            <a:solidFill>
              <a:srgbClr val="EE64F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23"/>
          <p:cNvSpPr/>
          <p:nvPr/>
        </p:nvSpPr>
        <p:spPr>
          <a:xfrm>
            <a:off x="2915650" y="3060688"/>
            <a:ext cx="687000" cy="300300"/>
          </a:xfrm>
          <a:prstGeom prst="rect">
            <a:avLst/>
          </a:prstGeom>
          <a:noFill/>
          <a:ln cap="flat" cmpd="sng" w="19050">
            <a:solidFill>
              <a:srgbClr val="EE64F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8" name="Google Shape;148;p23"/>
          <p:cNvSpPr/>
          <p:nvPr/>
        </p:nvSpPr>
        <p:spPr>
          <a:xfrm>
            <a:off x="4346375" y="3060688"/>
            <a:ext cx="687000" cy="300300"/>
          </a:xfrm>
          <a:prstGeom prst="rect">
            <a:avLst/>
          </a:prstGeom>
          <a:noFill/>
          <a:ln cap="flat" cmpd="sng" w="19050">
            <a:solidFill>
              <a:srgbClr val="EE64F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3" name="Google Shape;153;p24"/>
          <p:cNvGraphicFramePr/>
          <p:nvPr/>
        </p:nvGraphicFramePr>
        <p:xfrm>
          <a:off x="937575" y="850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{DEA69C16-8F7E-4232-9B77-27251253A75C}</a:tableStyleId>
              </a:tblPr>
              <a:tblGrid>
                <a:gridCol w="1495100"/>
                <a:gridCol w="3275500"/>
                <a:gridCol w="1383400"/>
                <a:gridCol w="920975"/>
                <a:gridCol w="851975"/>
              </a:tblGrid>
              <a:tr h="297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Function name</a:t>
                      </a:r>
                      <a:endParaRPr b="1" sz="10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Space </a:t>
                      </a:r>
                      <a:r>
                        <a:rPr b="1" lang="en"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accessibility</a:t>
                      </a:r>
                      <a:endParaRPr b="1" sz="10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Area*</a:t>
                      </a:r>
                      <a:endParaRPr b="1" sz="10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Capacity**</a:t>
                      </a:r>
                      <a:endParaRPr b="1" sz="10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9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Connection </a:t>
                      </a:r>
                      <a:r>
                        <a:rPr lang="en"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Functions</a:t>
                      </a:r>
                      <a:endParaRPr b="1" sz="10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Circulation</a:t>
                      </a:r>
                      <a:endParaRPr sz="10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Green Spaces / Courtyard</a:t>
                      </a:r>
                      <a:endParaRPr sz="10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Public</a:t>
                      </a:r>
                      <a:endParaRPr sz="1000">
                        <a:solidFill>
                          <a:schemeClr val="dk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Public</a:t>
                      </a:r>
                      <a:endParaRPr sz="1000">
                        <a:solidFill>
                          <a:schemeClr val="dk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33% of total</a:t>
                      </a:r>
                      <a:endParaRPr sz="10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40% of total</a:t>
                      </a:r>
                      <a:endParaRPr sz="10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98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Basic </a:t>
                      </a:r>
                      <a:r>
                        <a:rPr lang="en"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Functions</a:t>
                      </a:r>
                      <a:endParaRPr sz="10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Fore-court / Waiting Area</a:t>
                      </a:r>
                      <a:endParaRPr sz="10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Reception</a:t>
                      </a:r>
                      <a:endParaRPr sz="1000" strike="sngStrike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General Toilets</a:t>
                      </a:r>
                      <a:endParaRPr sz="10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Primary Healthcare Unit - PHU</a:t>
                      </a:r>
                      <a:endParaRPr sz="1000">
                        <a:solidFill>
                          <a:schemeClr val="dk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Emergency Care</a:t>
                      </a:r>
                      <a:endParaRPr sz="1000">
                        <a:solidFill>
                          <a:schemeClr val="dk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Public</a:t>
                      </a:r>
                      <a:endParaRPr sz="10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Public</a:t>
                      </a:r>
                      <a:endParaRPr sz="1000">
                        <a:solidFill>
                          <a:schemeClr val="dk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Public</a:t>
                      </a:r>
                      <a:endParaRPr sz="1000">
                        <a:solidFill>
                          <a:schemeClr val="dk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Semi-private</a:t>
                      </a:r>
                      <a:endParaRPr sz="1000">
                        <a:solidFill>
                          <a:schemeClr val="dk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Semi-private</a:t>
                      </a:r>
                      <a:endParaRPr sz="1000">
                        <a:solidFill>
                          <a:schemeClr val="dk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3x sqm</a:t>
                      </a:r>
                      <a:endParaRPr sz="10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2x sqm</a:t>
                      </a:r>
                      <a:endParaRPr sz="1000" strike="sngStrike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 x sqm</a:t>
                      </a:r>
                      <a:endParaRPr sz="1000">
                        <a:solidFill>
                          <a:schemeClr val="dk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3x sqm</a:t>
                      </a:r>
                      <a:endParaRPr sz="1000">
                        <a:solidFill>
                          <a:schemeClr val="dk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3x sqm</a:t>
                      </a:r>
                      <a:endParaRPr sz="1000">
                        <a:solidFill>
                          <a:schemeClr val="dk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50</a:t>
                      </a:r>
                      <a:endParaRPr sz="10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50</a:t>
                      </a:r>
                      <a:endParaRPr sz="10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20</a:t>
                      </a:r>
                      <a:endParaRPr sz="10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20</a:t>
                      </a:r>
                      <a:endParaRPr sz="10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10</a:t>
                      </a:r>
                      <a:endParaRPr sz="10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3014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Additional </a:t>
                      </a:r>
                      <a:r>
                        <a:rPr lang="en"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Functions</a:t>
                      </a:r>
                      <a:endParaRPr sz="10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Pharmacy</a:t>
                      </a:r>
                      <a:endParaRPr sz="1000">
                        <a:solidFill>
                          <a:schemeClr val="dk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Hall for counselling/awareness/immunization drives</a:t>
                      </a:r>
                      <a:endParaRPr sz="1000">
                        <a:solidFill>
                          <a:schemeClr val="dk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Cafeteria + kitchen</a:t>
                      </a:r>
                      <a:endParaRPr sz="1000">
                        <a:solidFill>
                          <a:schemeClr val="dk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Oral Health Unit</a:t>
                      </a:r>
                      <a:endParaRPr sz="10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Womens and Childcare Unit</a:t>
                      </a:r>
                      <a:endParaRPr sz="10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Rehabilitation Unit</a:t>
                      </a:r>
                      <a:endParaRPr sz="10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Ward</a:t>
                      </a:r>
                      <a:endParaRPr sz="1000">
                        <a:solidFill>
                          <a:schemeClr val="dk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Showers</a:t>
                      </a:r>
                      <a:endParaRPr sz="10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Lab</a:t>
                      </a:r>
                      <a:endParaRPr sz="1000">
                        <a:solidFill>
                          <a:schemeClr val="dk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Records Room</a:t>
                      </a:r>
                      <a:endParaRPr sz="1000">
                        <a:solidFill>
                          <a:schemeClr val="dk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Staff Room</a:t>
                      </a:r>
                      <a:endParaRPr sz="1000">
                        <a:solidFill>
                          <a:schemeClr val="dk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Public</a:t>
                      </a:r>
                      <a:endParaRPr sz="1000">
                        <a:solidFill>
                          <a:schemeClr val="dk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Public</a:t>
                      </a:r>
                      <a:endParaRPr sz="1000">
                        <a:solidFill>
                          <a:schemeClr val="dk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Public</a:t>
                      </a:r>
                      <a:endParaRPr sz="1000">
                        <a:solidFill>
                          <a:schemeClr val="dk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Semi-private</a:t>
                      </a:r>
                      <a:endParaRPr sz="10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Semi-private</a:t>
                      </a:r>
                      <a:endParaRPr sz="10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Semi-private</a:t>
                      </a:r>
                      <a:endParaRPr sz="1000">
                        <a:solidFill>
                          <a:schemeClr val="dk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Semi-private</a:t>
                      </a:r>
                      <a:endParaRPr sz="1000">
                        <a:solidFill>
                          <a:schemeClr val="dk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Private</a:t>
                      </a:r>
                      <a:endParaRPr sz="1000">
                        <a:solidFill>
                          <a:schemeClr val="dk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Private</a:t>
                      </a:r>
                      <a:endParaRPr sz="1000">
                        <a:solidFill>
                          <a:schemeClr val="dk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Private</a:t>
                      </a:r>
                      <a:endParaRPr sz="1000">
                        <a:solidFill>
                          <a:schemeClr val="dk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Private</a:t>
                      </a:r>
                      <a:endParaRPr sz="1000">
                        <a:solidFill>
                          <a:schemeClr val="dk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2x sqm</a:t>
                      </a:r>
                      <a:endParaRPr sz="1000">
                        <a:solidFill>
                          <a:schemeClr val="dk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5x sqm</a:t>
                      </a:r>
                      <a:endParaRPr sz="1000">
                        <a:solidFill>
                          <a:schemeClr val="dk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5x sqm</a:t>
                      </a:r>
                      <a:endParaRPr sz="1000">
                        <a:solidFill>
                          <a:schemeClr val="dk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3x sqm</a:t>
                      </a:r>
                      <a:endParaRPr sz="10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3x sqm</a:t>
                      </a:r>
                      <a:endParaRPr sz="10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3x sqm</a:t>
                      </a:r>
                      <a:endParaRPr sz="10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3</a:t>
                      </a:r>
                      <a:r>
                        <a:rPr lang="en" sz="1000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x sqm</a:t>
                      </a:r>
                      <a:endParaRPr sz="1000">
                        <a:solidFill>
                          <a:schemeClr val="dk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x sqm</a:t>
                      </a:r>
                      <a:endParaRPr sz="10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5</a:t>
                      </a:r>
                      <a:r>
                        <a:rPr lang="en" sz="1000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x sqm</a:t>
                      </a:r>
                      <a:endParaRPr sz="1000">
                        <a:solidFill>
                          <a:schemeClr val="dk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2x sqm</a:t>
                      </a:r>
                      <a:endParaRPr sz="1000">
                        <a:solidFill>
                          <a:schemeClr val="dk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2x sqm</a:t>
                      </a:r>
                      <a:endParaRPr sz="1000">
                        <a:solidFill>
                          <a:schemeClr val="dk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20</a:t>
                      </a:r>
                      <a:endParaRPr sz="1000">
                        <a:solidFill>
                          <a:schemeClr val="dk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50</a:t>
                      </a:r>
                      <a:endParaRPr sz="1000">
                        <a:solidFill>
                          <a:schemeClr val="dk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100</a:t>
                      </a:r>
                      <a:endParaRPr sz="1000">
                        <a:solidFill>
                          <a:schemeClr val="dk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20</a:t>
                      </a:r>
                      <a:endParaRPr sz="10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20</a:t>
                      </a:r>
                      <a:endParaRPr sz="10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10</a:t>
                      </a:r>
                      <a:endParaRPr sz="10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5</a:t>
                      </a:r>
                      <a:endParaRPr sz="1000">
                        <a:solidFill>
                          <a:schemeClr val="dk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10</a:t>
                      </a:r>
                      <a:endParaRPr sz="10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50</a:t>
                      </a:r>
                      <a:endParaRPr sz="10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50</a:t>
                      </a:r>
                      <a:endParaRPr sz="10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20</a:t>
                      </a:r>
                      <a:endParaRPr sz="10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54" name="Google Shape;154;p24"/>
          <p:cNvSpPr txBox="1"/>
          <p:nvPr>
            <p:ph type="title"/>
          </p:nvPr>
        </p:nvSpPr>
        <p:spPr>
          <a:xfrm>
            <a:off x="119350" y="13557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3.1 | Configuring | </a:t>
            </a:r>
            <a:r>
              <a:rPr lang="en">
                <a:solidFill>
                  <a:schemeClr val="dk1"/>
                </a:solidFill>
              </a:rPr>
              <a:t>Function Program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55" name="Google Shape;155;p24"/>
          <p:cNvSpPr txBox="1"/>
          <p:nvPr/>
        </p:nvSpPr>
        <p:spPr>
          <a:xfrm>
            <a:off x="286575" y="4512475"/>
            <a:ext cx="8635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*Can multiply functions for a bigger hospital.</a:t>
            </a: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 x = 5 sqm</a:t>
            </a: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 is the area for the smallest consultation room as per Neufert Standards.</a:t>
            </a:r>
            <a:endParaRPr sz="1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**Residents per day</a:t>
            </a:r>
            <a:endParaRPr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56" name="Google Shape;156;p24"/>
          <p:cNvCxnSpPr/>
          <p:nvPr/>
        </p:nvCxnSpPr>
        <p:spPr>
          <a:xfrm rot="10800000">
            <a:off x="686375" y="2615850"/>
            <a:ext cx="171600" cy="0"/>
          </a:xfrm>
          <a:prstGeom prst="straightConnector1">
            <a:avLst/>
          </a:prstGeom>
          <a:noFill/>
          <a:ln cap="flat" cmpd="sng" w="9525">
            <a:solidFill>
              <a:srgbClr val="EE64F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7" name="Google Shape;157;p24"/>
          <p:cNvCxnSpPr/>
          <p:nvPr/>
        </p:nvCxnSpPr>
        <p:spPr>
          <a:xfrm rot="10800000">
            <a:off x="686375" y="1185450"/>
            <a:ext cx="171600" cy="0"/>
          </a:xfrm>
          <a:prstGeom prst="straightConnector1">
            <a:avLst/>
          </a:prstGeom>
          <a:noFill/>
          <a:ln cap="flat" cmpd="sng" w="9525">
            <a:solidFill>
              <a:srgbClr val="EE64F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8" name="Google Shape;158;p24"/>
          <p:cNvCxnSpPr/>
          <p:nvPr/>
        </p:nvCxnSpPr>
        <p:spPr>
          <a:xfrm>
            <a:off x="686275" y="1192275"/>
            <a:ext cx="0" cy="1430700"/>
          </a:xfrm>
          <a:prstGeom prst="straightConnector1">
            <a:avLst/>
          </a:prstGeom>
          <a:noFill/>
          <a:ln cap="flat" cmpd="sng" w="9525">
            <a:solidFill>
              <a:srgbClr val="EE64F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9" name="Google Shape;159;p24"/>
          <p:cNvCxnSpPr/>
          <p:nvPr/>
        </p:nvCxnSpPr>
        <p:spPr>
          <a:xfrm>
            <a:off x="414550" y="1192275"/>
            <a:ext cx="0" cy="3305100"/>
          </a:xfrm>
          <a:prstGeom prst="straightConnector1">
            <a:avLst/>
          </a:prstGeom>
          <a:noFill/>
          <a:ln cap="flat" cmpd="sng" w="9525">
            <a:solidFill>
              <a:srgbClr val="EE64F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0" name="Google Shape;160;p24"/>
          <p:cNvCxnSpPr/>
          <p:nvPr/>
        </p:nvCxnSpPr>
        <p:spPr>
          <a:xfrm rot="10800000">
            <a:off x="414550" y="1192275"/>
            <a:ext cx="171600" cy="0"/>
          </a:xfrm>
          <a:prstGeom prst="straightConnector1">
            <a:avLst/>
          </a:prstGeom>
          <a:noFill/>
          <a:ln cap="flat" cmpd="sng" w="9525">
            <a:solidFill>
              <a:srgbClr val="EE64F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1" name="Google Shape;161;p24"/>
          <p:cNvCxnSpPr/>
          <p:nvPr/>
        </p:nvCxnSpPr>
        <p:spPr>
          <a:xfrm rot="10800000">
            <a:off x="414475" y="4497375"/>
            <a:ext cx="457800" cy="0"/>
          </a:xfrm>
          <a:prstGeom prst="straightConnector1">
            <a:avLst/>
          </a:prstGeom>
          <a:noFill/>
          <a:ln cap="flat" cmpd="sng" w="9525">
            <a:solidFill>
              <a:srgbClr val="EE64F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2" name="Google Shape;162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3" name="Google Shape;163;p24"/>
          <p:cNvSpPr txBox="1"/>
          <p:nvPr/>
        </p:nvSpPr>
        <p:spPr>
          <a:xfrm rot="-5400000">
            <a:off x="111325" y="1746075"/>
            <a:ext cx="8268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EE64F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Clinic (small)</a:t>
            </a:r>
            <a:endParaRPr sz="900">
              <a:solidFill>
                <a:srgbClr val="EE64F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4" name="Google Shape;164;p24"/>
          <p:cNvSpPr txBox="1"/>
          <p:nvPr/>
        </p:nvSpPr>
        <p:spPr>
          <a:xfrm rot="-5400000">
            <a:off x="-217525" y="2640175"/>
            <a:ext cx="981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EE64F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Hospital (large)</a:t>
            </a:r>
            <a:endParaRPr sz="900">
              <a:solidFill>
                <a:srgbClr val="EE64F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5"/>
          <p:cNvSpPr txBox="1"/>
          <p:nvPr>
            <p:ph type="title"/>
          </p:nvPr>
        </p:nvSpPr>
        <p:spPr>
          <a:xfrm>
            <a:off x="119350" y="13557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3.2 | Configuring | </a:t>
            </a:r>
            <a:r>
              <a:rPr lang="en">
                <a:solidFill>
                  <a:schemeClr val="dk1"/>
                </a:solidFill>
              </a:rPr>
              <a:t>REL Chart</a:t>
            </a:r>
            <a:endParaRPr/>
          </a:p>
        </p:txBody>
      </p:sp>
      <p:pic>
        <p:nvPicPr>
          <p:cNvPr id="170" name="Google Shape;170;p25"/>
          <p:cNvPicPr preferRelativeResize="0"/>
          <p:nvPr/>
        </p:nvPicPr>
        <p:blipFill rotWithShape="1">
          <a:blip r:embed="rId3">
            <a:alphaModFix/>
          </a:blip>
          <a:srcRect b="33634" l="9652" r="13186" t="10299"/>
          <a:stretch/>
        </p:blipFill>
        <p:spPr>
          <a:xfrm>
            <a:off x="216400" y="708275"/>
            <a:ext cx="4107650" cy="42243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5"/>
          <p:cNvPicPr preferRelativeResize="0"/>
          <p:nvPr/>
        </p:nvPicPr>
        <p:blipFill rotWithShape="1">
          <a:blip r:embed="rId3">
            <a:alphaModFix/>
          </a:blip>
          <a:srcRect b="4898" l="50460" r="4380" t="81235"/>
          <a:stretch/>
        </p:blipFill>
        <p:spPr>
          <a:xfrm>
            <a:off x="3279074" y="4253301"/>
            <a:ext cx="1759501" cy="764626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26"/>
          <p:cNvPicPr preferRelativeResize="0"/>
          <p:nvPr/>
        </p:nvPicPr>
        <p:blipFill rotWithShape="1">
          <a:blip r:embed="rId3">
            <a:alphaModFix/>
          </a:blip>
          <a:srcRect b="17109" l="4533" r="7096" t="18619"/>
          <a:stretch/>
        </p:blipFill>
        <p:spPr>
          <a:xfrm>
            <a:off x="3568726" y="783600"/>
            <a:ext cx="5228447" cy="3802527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6"/>
          <p:cNvSpPr txBox="1"/>
          <p:nvPr>
            <p:ph type="title"/>
          </p:nvPr>
        </p:nvSpPr>
        <p:spPr>
          <a:xfrm>
            <a:off x="119350" y="13557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3.2 | Configuring | </a:t>
            </a:r>
            <a:r>
              <a:rPr lang="en">
                <a:solidFill>
                  <a:schemeClr val="dk1"/>
                </a:solidFill>
              </a:rPr>
              <a:t>Function Connectivity Diagram</a:t>
            </a:r>
            <a:endParaRPr/>
          </a:p>
        </p:txBody>
      </p:sp>
      <p:sp>
        <p:nvSpPr>
          <p:cNvPr id="179" name="Google Shape;179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80" name="Google Shape;180;p26"/>
          <p:cNvPicPr preferRelativeResize="0"/>
          <p:nvPr/>
        </p:nvPicPr>
        <p:blipFill rotWithShape="1">
          <a:blip r:embed="rId4">
            <a:alphaModFix/>
          </a:blip>
          <a:srcRect b="0" l="0" r="2610" t="0"/>
          <a:stretch/>
        </p:blipFill>
        <p:spPr>
          <a:xfrm>
            <a:off x="52575" y="1327925"/>
            <a:ext cx="3825850" cy="2715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27"/>
          <p:cNvPicPr preferRelativeResize="0"/>
          <p:nvPr/>
        </p:nvPicPr>
        <p:blipFill rotWithShape="1">
          <a:blip r:embed="rId3">
            <a:alphaModFix/>
          </a:blip>
          <a:srcRect b="0" l="25467" r="0" t="15916"/>
          <a:stretch/>
        </p:blipFill>
        <p:spPr>
          <a:xfrm>
            <a:off x="6067800" y="3335862"/>
            <a:ext cx="2744202" cy="168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7"/>
          <p:cNvSpPr txBox="1"/>
          <p:nvPr/>
        </p:nvSpPr>
        <p:spPr>
          <a:xfrm>
            <a:off x="6067800" y="2977950"/>
            <a:ext cx="2869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Helvetica Neue"/>
                <a:ea typeface="Helvetica Neue"/>
                <a:cs typeface="Helvetica Neue"/>
                <a:sym typeface="Helvetica Neue"/>
              </a:rPr>
              <a:t>Degree of choice    </a:t>
            </a:r>
            <a:r>
              <a:rPr lang="en" sz="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Level of privacy</a:t>
            </a:r>
            <a:r>
              <a:rPr lang="en" sz="800">
                <a:latin typeface="Helvetica Neue"/>
                <a:ea typeface="Helvetica Neue"/>
                <a:cs typeface="Helvetica Neue"/>
                <a:sym typeface="Helvetica Neue"/>
              </a:rPr>
              <a:t>       </a:t>
            </a:r>
            <a:r>
              <a:rPr lang="en" sz="800">
                <a:latin typeface="Helvetica Neue"/>
                <a:ea typeface="Helvetica Neue"/>
                <a:cs typeface="Helvetica Neue"/>
                <a:sym typeface="Helvetica Neue"/>
              </a:rPr>
              <a:t>Shortest distance</a:t>
            </a:r>
            <a:endParaRPr sz="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7" name="Google Shape;187;p27"/>
          <p:cNvSpPr txBox="1"/>
          <p:nvPr>
            <p:ph type="title"/>
          </p:nvPr>
        </p:nvSpPr>
        <p:spPr>
          <a:xfrm>
            <a:off x="119350" y="13557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3.2 | Configuring | </a:t>
            </a:r>
            <a:r>
              <a:rPr lang="en">
                <a:solidFill>
                  <a:schemeClr val="dk1"/>
                </a:solidFill>
              </a:rPr>
              <a:t>Bubble Diagram</a:t>
            </a:r>
            <a:endParaRPr/>
          </a:p>
        </p:txBody>
      </p:sp>
      <p:sp>
        <p:nvSpPr>
          <p:cNvPr id="188" name="Google Shape;188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9" name="Google Shape;189;p27"/>
          <p:cNvSpPr txBox="1"/>
          <p:nvPr/>
        </p:nvSpPr>
        <p:spPr>
          <a:xfrm>
            <a:off x="6067800" y="2875650"/>
            <a:ext cx="3000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Outputs</a:t>
            </a:r>
            <a:endParaRPr/>
          </a:p>
        </p:txBody>
      </p:sp>
      <p:pic>
        <p:nvPicPr>
          <p:cNvPr id="190" name="Google Shape;190;p27"/>
          <p:cNvPicPr preferRelativeResize="0"/>
          <p:nvPr/>
        </p:nvPicPr>
        <p:blipFill rotWithShape="1">
          <a:blip r:embed="rId4">
            <a:alphaModFix/>
          </a:blip>
          <a:srcRect b="0" l="0" r="33226" t="0"/>
          <a:stretch/>
        </p:blipFill>
        <p:spPr>
          <a:xfrm>
            <a:off x="76200" y="860675"/>
            <a:ext cx="5915402" cy="4027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28"/>
          <p:cNvPicPr preferRelativeResize="0"/>
          <p:nvPr/>
        </p:nvPicPr>
        <p:blipFill rotWithShape="1">
          <a:blip r:embed="rId3">
            <a:alphaModFix/>
          </a:blip>
          <a:srcRect b="8098" l="15776" r="17543" t="7371"/>
          <a:stretch/>
        </p:blipFill>
        <p:spPr>
          <a:xfrm>
            <a:off x="845588" y="642575"/>
            <a:ext cx="7452826" cy="4295124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8"/>
          <p:cNvSpPr txBox="1"/>
          <p:nvPr>
            <p:ph type="title"/>
          </p:nvPr>
        </p:nvSpPr>
        <p:spPr>
          <a:xfrm>
            <a:off x="119350" y="13557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3.2</a:t>
            </a:r>
            <a:r>
              <a:rPr b="1" lang="en"/>
              <a:t> | </a:t>
            </a:r>
            <a:r>
              <a:rPr b="1" lang="en">
                <a:solidFill>
                  <a:schemeClr val="dk1"/>
                </a:solidFill>
              </a:rPr>
              <a:t>Configuring | </a:t>
            </a:r>
            <a:r>
              <a:rPr lang="en"/>
              <a:t>Justified Graph</a:t>
            </a:r>
            <a:r>
              <a:rPr lang="en"/>
              <a:t> Drawing</a:t>
            </a:r>
            <a:endParaRPr/>
          </a:p>
        </p:txBody>
      </p:sp>
      <p:sp>
        <p:nvSpPr>
          <p:cNvPr id="197" name="Google Shape;197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98" name="Google Shape;198;p28"/>
          <p:cNvCxnSpPr/>
          <p:nvPr/>
        </p:nvCxnSpPr>
        <p:spPr>
          <a:xfrm>
            <a:off x="1235025" y="799125"/>
            <a:ext cx="0" cy="36759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99" name="Google Shape;199;p28"/>
          <p:cNvCxnSpPr/>
          <p:nvPr/>
        </p:nvCxnSpPr>
        <p:spPr>
          <a:xfrm>
            <a:off x="2295675" y="799125"/>
            <a:ext cx="0" cy="36759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00" name="Google Shape;200;p28"/>
          <p:cNvCxnSpPr/>
          <p:nvPr/>
        </p:nvCxnSpPr>
        <p:spPr>
          <a:xfrm>
            <a:off x="3385400" y="799125"/>
            <a:ext cx="0" cy="36759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01" name="Google Shape;201;p28"/>
          <p:cNvCxnSpPr/>
          <p:nvPr/>
        </p:nvCxnSpPr>
        <p:spPr>
          <a:xfrm>
            <a:off x="4432050" y="799125"/>
            <a:ext cx="0" cy="36759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02" name="Google Shape;202;p28"/>
          <p:cNvCxnSpPr/>
          <p:nvPr/>
        </p:nvCxnSpPr>
        <p:spPr>
          <a:xfrm>
            <a:off x="5501975" y="799125"/>
            <a:ext cx="0" cy="36759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03" name="Google Shape;203;p28"/>
          <p:cNvCxnSpPr/>
          <p:nvPr/>
        </p:nvCxnSpPr>
        <p:spPr>
          <a:xfrm>
            <a:off x="6548125" y="799125"/>
            <a:ext cx="0" cy="36759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04" name="Google Shape;204;p28"/>
          <p:cNvCxnSpPr/>
          <p:nvPr/>
        </p:nvCxnSpPr>
        <p:spPr>
          <a:xfrm>
            <a:off x="7623325" y="799125"/>
            <a:ext cx="0" cy="36759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dash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9"/>
          <p:cNvSpPr txBox="1"/>
          <p:nvPr>
            <p:ph type="title"/>
          </p:nvPr>
        </p:nvSpPr>
        <p:spPr>
          <a:xfrm>
            <a:off x="119350" y="13557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3.3 | Configuring | </a:t>
            </a:r>
            <a:r>
              <a:rPr lang="en">
                <a:solidFill>
                  <a:schemeClr val="dk1"/>
                </a:solidFill>
              </a:rPr>
              <a:t>Grid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210" name="Google Shape;210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1" name="Google Shape;21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0938" y="153375"/>
            <a:ext cx="2192375" cy="21958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60948" y="2598416"/>
            <a:ext cx="2175231" cy="21786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34654" y="534618"/>
            <a:ext cx="1782907" cy="17852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34650" y="2991871"/>
            <a:ext cx="1782907" cy="1785223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29"/>
          <p:cNvSpPr txBox="1"/>
          <p:nvPr/>
        </p:nvSpPr>
        <p:spPr>
          <a:xfrm>
            <a:off x="119350" y="695275"/>
            <a:ext cx="2400900" cy="41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59595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Conclusions</a:t>
            </a:r>
            <a:endParaRPr b="1" sz="1000">
              <a:solidFill>
                <a:srgbClr val="595959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Helvetica Neue"/>
              <a:buAutoNum type="arabicPeriod"/>
            </a:pPr>
            <a:r>
              <a:rPr lang="en" sz="1000">
                <a:solidFill>
                  <a:srgbClr val="59595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Starting with </a:t>
            </a:r>
            <a:r>
              <a:rPr lang="en" sz="1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grid of 1m</a:t>
            </a:r>
            <a:br>
              <a:rPr lang="en" sz="1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endParaRPr sz="1000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Helvetica Neue"/>
              <a:buAutoNum type="arabicPeriod"/>
            </a:pPr>
            <a:r>
              <a:rPr lang="en" sz="1000">
                <a:solidFill>
                  <a:srgbClr val="59595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Tartan grid would be best, so hallways are 1m</a:t>
            </a:r>
            <a:br>
              <a:rPr lang="en" sz="1000">
                <a:solidFill>
                  <a:srgbClr val="595959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endParaRPr sz="1000">
              <a:solidFill>
                <a:srgbClr val="595959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Helvetica Neue"/>
              <a:buAutoNum type="arabicPeriod"/>
            </a:pPr>
            <a:r>
              <a:rPr lang="en" sz="1000">
                <a:solidFill>
                  <a:srgbClr val="59595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Wheelchair needs a 1.5m turning circle</a:t>
            </a:r>
            <a:br>
              <a:rPr lang="en" sz="1000">
                <a:solidFill>
                  <a:srgbClr val="595959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endParaRPr sz="1000">
              <a:solidFill>
                <a:srgbClr val="595959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Helvetica Neue"/>
              <a:buAutoNum type="arabicPeriod"/>
            </a:pPr>
            <a:r>
              <a:rPr lang="en" sz="1000">
                <a:solidFill>
                  <a:srgbClr val="59595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So, 1m tartan grid too small</a:t>
            </a:r>
            <a:br>
              <a:rPr lang="en" sz="1000">
                <a:solidFill>
                  <a:srgbClr val="595959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endParaRPr sz="1000">
              <a:solidFill>
                <a:srgbClr val="595959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Helvetica Neue"/>
              <a:buAutoNum type="arabicPeriod"/>
            </a:pPr>
            <a:r>
              <a:rPr lang="en" sz="1000">
                <a:solidFill>
                  <a:srgbClr val="59595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Go with 1.5m tartan grid</a:t>
            </a:r>
            <a:endParaRPr sz="1000">
              <a:solidFill>
                <a:srgbClr val="595959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000">
              <a:solidFill>
                <a:srgbClr val="595959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6" name="Google Shape;216;p29"/>
          <p:cNvSpPr/>
          <p:nvPr/>
        </p:nvSpPr>
        <p:spPr>
          <a:xfrm>
            <a:off x="6008090" y="2547285"/>
            <a:ext cx="2280900" cy="2280900"/>
          </a:xfrm>
          <a:prstGeom prst="rect">
            <a:avLst/>
          </a:prstGeom>
          <a:noFill/>
          <a:ln cap="flat" cmpd="sng" w="19050">
            <a:solidFill>
              <a:srgbClr val="EE64F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29"/>
          <p:cNvSpPr txBox="1"/>
          <p:nvPr/>
        </p:nvSpPr>
        <p:spPr>
          <a:xfrm>
            <a:off x="3634650" y="2203800"/>
            <a:ext cx="1782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Helvetica Neue"/>
                <a:ea typeface="Helvetica Neue"/>
                <a:cs typeface="Helvetica Neue"/>
                <a:sym typeface="Helvetica Neue"/>
              </a:rPr>
              <a:t>1m basic grid</a:t>
            </a:r>
            <a:endParaRPr sz="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8" name="Google Shape;218;p29"/>
          <p:cNvSpPr txBox="1"/>
          <p:nvPr/>
        </p:nvSpPr>
        <p:spPr>
          <a:xfrm>
            <a:off x="3634650" y="4759500"/>
            <a:ext cx="1782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Helvetica Neue"/>
                <a:ea typeface="Helvetica Neue"/>
                <a:cs typeface="Helvetica Neue"/>
                <a:sym typeface="Helvetica Neue"/>
              </a:rPr>
              <a:t>1m tartan grid</a:t>
            </a:r>
            <a:endParaRPr sz="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9" name="Google Shape;219;p29"/>
          <p:cNvSpPr txBox="1"/>
          <p:nvPr/>
        </p:nvSpPr>
        <p:spPr>
          <a:xfrm>
            <a:off x="6024925" y="2203800"/>
            <a:ext cx="1782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Helvetica Neue"/>
                <a:ea typeface="Helvetica Neue"/>
                <a:cs typeface="Helvetica Neue"/>
                <a:sym typeface="Helvetica Neue"/>
              </a:rPr>
              <a:t>1.5m basic grid</a:t>
            </a:r>
            <a:endParaRPr sz="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20" name="Google Shape;220;p29"/>
          <p:cNvSpPr txBox="1"/>
          <p:nvPr/>
        </p:nvSpPr>
        <p:spPr>
          <a:xfrm>
            <a:off x="6024925" y="4759500"/>
            <a:ext cx="1782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Helvetica Neue"/>
                <a:ea typeface="Helvetica Neue"/>
                <a:cs typeface="Helvetica Neue"/>
                <a:sym typeface="Helvetica Neue"/>
              </a:rPr>
              <a:t>1.5m tartan grid</a:t>
            </a:r>
            <a:endParaRPr sz="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0"/>
          <p:cNvSpPr txBox="1"/>
          <p:nvPr>
            <p:ph type="title"/>
          </p:nvPr>
        </p:nvSpPr>
        <p:spPr>
          <a:xfrm>
            <a:off x="119350" y="13557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3.3</a:t>
            </a:r>
            <a:r>
              <a:rPr b="1" lang="en">
                <a:solidFill>
                  <a:schemeClr val="dk1"/>
                </a:solidFill>
              </a:rPr>
              <a:t> | </a:t>
            </a:r>
            <a:r>
              <a:rPr b="1" lang="en">
                <a:solidFill>
                  <a:schemeClr val="dk1"/>
                </a:solidFill>
              </a:rPr>
              <a:t>Configuring </a:t>
            </a:r>
            <a:r>
              <a:rPr b="1" lang="en">
                <a:solidFill>
                  <a:schemeClr val="dk1"/>
                </a:solidFill>
              </a:rPr>
              <a:t>| </a:t>
            </a:r>
            <a:r>
              <a:rPr lang="en">
                <a:solidFill>
                  <a:schemeClr val="dk1"/>
                </a:solidFill>
              </a:rPr>
              <a:t>Size and Shape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226" name="Google Shape;226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27" name="Google Shape;22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2988" y="419876"/>
            <a:ext cx="5178035" cy="46369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1"/>
          <p:cNvSpPr txBox="1"/>
          <p:nvPr>
            <p:ph type="title"/>
          </p:nvPr>
        </p:nvSpPr>
        <p:spPr>
          <a:xfrm>
            <a:off x="119350" y="13557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3.3</a:t>
            </a:r>
            <a:r>
              <a:rPr b="1" lang="en">
                <a:solidFill>
                  <a:schemeClr val="dk1"/>
                </a:solidFill>
              </a:rPr>
              <a:t> | Configuring | </a:t>
            </a:r>
            <a:r>
              <a:rPr lang="en">
                <a:solidFill>
                  <a:schemeClr val="dk1"/>
                </a:solidFill>
              </a:rPr>
              <a:t>Wall Types</a:t>
            </a:r>
            <a:endParaRPr/>
          </a:p>
        </p:txBody>
      </p:sp>
      <p:sp>
        <p:nvSpPr>
          <p:cNvPr id="233" name="Google Shape;233;p31"/>
          <p:cNvSpPr txBox="1"/>
          <p:nvPr/>
        </p:nvSpPr>
        <p:spPr>
          <a:xfrm>
            <a:off x="4704575" y="3661950"/>
            <a:ext cx="1782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W3</a:t>
            </a:r>
            <a:endParaRPr sz="1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Wall 3 - Door</a:t>
            </a:r>
            <a:endParaRPr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34" name="Google Shape;234;p31"/>
          <p:cNvSpPr txBox="1"/>
          <p:nvPr/>
        </p:nvSpPr>
        <p:spPr>
          <a:xfrm>
            <a:off x="2700800" y="3692575"/>
            <a:ext cx="1782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W2</a:t>
            </a:r>
            <a:endParaRPr sz="1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Wall 2 - Window</a:t>
            </a:r>
            <a:endParaRPr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35" name="Google Shape;235;p31"/>
          <p:cNvSpPr txBox="1"/>
          <p:nvPr/>
        </p:nvSpPr>
        <p:spPr>
          <a:xfrm>
            <a:off x="640775" y="3692575"/>
            <a:ext cx="1782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W1</a:t>
            </a:r>
            <a:endParaRPr sz="1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Wall 1 - Solid</a:t>
            </a:r>
            <a:endParaRPr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36" name="Google Shape;236;p31"/>
          <p:cNvSpPr txBox="1"/>
          <p:nvPr/>
        </p:nvSpPr>
        <p:spPr>
          <a:xfrm>
            <a:off x="6708350" y="3661950"/>
            <a:ext cx="1782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W4</a:t>
            </a:r>
            <a:endParaRPr sz="1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Wall 4 - Completely Open</a:t>
            </a:r>
            <a:endParaRPr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37" name="Google Shape;23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575" y="1302888"/>
            <a:ext cx="8839199" cy="2729883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idx="1" type="body"/>
          </p:nvPr>
        </p:nvSpPr>
        <p:spPr>
          <a:xfrm>
            <a:off x="311700" y="695275"/>
            <a:ext cx="7173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/>
              <a:t>Introduction</a:t>
            </a:r>
            <a:endParaRPr/>
          </a:p>
          <a:p>
            <a:pPr indent="-285750" lvl="1" marL="914400" rtl="0" algn="l">
              <a:spcBef>
                <a:spcPts val="0"/>
              </a:spcBef>
              <a:spcAft>
                <a:spcPts val="0"/>
              </a:spcAft>
              <a:buSzPts val="900"/>
              <a:buAutoNum type="arabicPeriod"/>
            </a:pPr>
            <a:r>
              <a:rPr lang="en"/>
              <a:t>Design Problem</a:t>
            </a:r>
            <a:endParaRPr/>
          </a:p>
          <a:p>
            <a:pPr indent="-285750" lvl="1" marL="914400" rtl="0" algn="l">
              <a:spcBef>
                <a:spcPts val="0"/>
              </a:spcBef>
              <a:spcAft>
                <a:spcPts val="0"/>
              </a:spcAft>
              <a:buSzPts val="900"/>
              <a:buAutoNum type="arabicPeriod"/>
            </a:pPr>
            <a:r>
              <a:rPr lang="en"/>
              <a:t>Vision and Project</a:t>
            </a:r>
            <a:endParaRPr/>
          </a:p>
          <a:p>
            <a:pPr indent="-285750" lvl="1" marL="914400" rtl="0" algn="l">
              <a:spcBef>
                <a:spcPts val="0"/>
              </a:spcBef>
              <a:spcAft>
                <a:spcPts val="0"/>
              </a:spcAft>
              <a:buSzPts val="900"/>
              <a:buAutoNum type="arabicPeriod"/>
            </a:pPr>
            <a:r>
              <a:rPr lang="en"/>
              <a:t>Process Flow Chart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/>
              <a:t>Analysis</a:t>
            </a:r>
            <a:endParaRPr/>
          </a:p>
          <a:p>
            <a:pPr indent="-285750" lvl="1" marL="914400" rtl="0" algn="l">
              <a:spcBef>
                <a:spcPts val="0"/>
              </a:spcBef>
              <a:spcAft>
                <a:spcPts val="0"/>
              </a:spcAft>
              <a:buSzPts val="900"/>
              <a:buAutoNum type="arabicPeriod"/>
            </a:pPr>
            <a:r>
              <a:rPr lang="en"/>
              <a:t>Site</a:t>
            </a:r>
            <a:endParaRPr/>
          </a:p>
          <a:p>
            <a:pPr indent="-285750" lvl="1" marL="914400" rtl="0" algn="l">
              <a:spcBef>
                <a:spcPts val="0"/>
              </a:spcBef>
              <a:spcAft>
                <a:spcPts val="0"/>
              </a:spcAft>
              <a:buSzPts val="900"/>
              <a:buAutoNum type="arabicPeriod"/>
            </a:pPr>
            <a:r>
              <a:rPr lang="en"/>
              <a:t>Compounded query</a:t>
            </a:r>
            <a:endParaRPr/>
          </a:p>
          <a:p>
            <a:pPr indent="-285750" lvl="1" marL="914400" rtl="0" algn="l">
              <a:spcBef>
                <a:spcPts val="0"/>
              </a:spcBef>
              <a:spcAft>
                <a:spcPts val="0"/>
              </a:spcAft>
              <a:buSzPts val="900"/>
              <a:buAutoNum type="arabicPeriod"/>
            </a:pPr>
            <a:r>
              <a:rPr lang="en"/>
              <a:t>Final location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/>
              <a:t>Configuration</a:t>
            </a:r>
            <a:endParaRPr/>
          </a:p>
          <a:p>
            <a:pPr indent="-285750" lvl="1" marL="914400" rtl="0" algn="l">
              <a:spcBef>
                <a:spcPts val="0"/>
              </a:spcBef>
              <a:spcAft>
                <a:spcPts val="0"/>
              </a:spcAft>
              <a:buSzPts val="900"/>
              <a:buAutoNum type="arabicPeriod"/>
            </a:pPr>
            <a:r>
              <a:rPr lang="en"/>
              <a:t>Function Program</a:t>
            </a:r>
            <a:endParaRPr/>
          </a:p>
          <a:p>
            <a:pPr indent="-285750" lvl="1" marL="914400" rtl="0" algn="l">
              <a:spcBef>
                <a:spcPts val="0"/>
              </a:spcBef>
              <a:spcAft>
                <a:spcPts val="0"/>
              </a:spcAft>
              <a:buSzPts val="900"/>
              <a:buAutoNum type="arabicPeriod"/>
            </a:pPr>
            <a:r>
              <a:rPr lang="en"/>
              <a:t>Space Syntax / REL Chart / Bubble Diagram</a:t>
            </a:r>
            <a:endParaRPr/>
          </a:p>
          <a:p>
            <a:pPr indent="-285750" lvl="1" marL="914400" rtl="0" algn="l">
              <a:spcBef>
                <a:spcPts val="0"/>
              </a:spcBef>
              <a:spcAft>
                <a:spcPts val="0"/>
              </a:spcAft>
              <a:buSzPts val="900"/>
              <a:buAutoNum type="arabicPeriod"/>
            </a:pPr>
            <a:r>
              <a:rPr lang="en"/>
              <a:t>Grid / Size and Shape / Wall Module</a:t>
            </a:r>
            <a:endParaRPr/>
          </a:p>
          <a:p>
            <a:pPr indent="-285750" lvl="1" marL="914400" rtl="0" algn="l">
              <a:spcBef>
                <a:spcPts val="0"/>
              </a:spcBef>
              <a:spcAft>
                <a:spcPts val="0"/>
              </a:spcAft>
              <a:buSzPts val="900"/>
              <a:buAutoNum type="arabicPeriod"/>
            </a:pPr>
            <a:r>
              <a:rPr lang="en"/>
              <a:t>Space Planning</a:t>
            </a:r>
            <a:endParaRPr/>
          </a:p>
          <a:p>
            <a:pPr indent="-285750" lvl="1" marL="914400" rtl="0" algn="l">
              <a:spcBef>
                <a:spcPts val="0"/>
              </a:spcBef>
              <a:spcAft>
                <a:spcPts val="0"/>
              </a:spcAft>
              <a:buSzPts val="900"/>
              <a:buAutoNum type="arabicPeriod"/>
            </a:pPr>
            <a:r>
              <a:rPr lang="en"/>
              <a:t>Function Modules</a:t>
            </a:r>
            <a:endParaRPr/>
          </a:p>
          <a:p>
            <a:pPr indent="-285750" lvl="1" marL="914400" rtl="0" algn="l">
              <a:spcBef>
                <a:spcPts val="0"/>
              </a:spcBef>
              <a:spcAft>
                <a:spcPts val="0"/>
              </a:spcAft>
              <a:buSzPts val="900"/>
              <a:buAutoNum type="arabicPeriod"/>
            </a:pPr>
            <a:r>
              <a:rPr lang="en"/>
              <a:t>Density Factor</a:t>
            </a:r>
            <a:endParaRPr/>
          </a:p>
          <a:p>
            <a:pPr indent="-285750" lvl="1" marL="914400" rtl="0" algn="l">
              <a:spcBef>
                <a:spcPts val="0"/>
              </a:spcBef>
              <a:spcAft>
                <a:spcPts val="0"/>
              </a:spcAft>
              <a:buSzPts val="900"/>
              <a:buAutoNum type="arabicPeriod"/>
            </a:pPr>
            <a:r>
              <a:rPr lang="en"/>
              <a:t>Space Layout Configurations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/>
              <a:t>Shaping</a:t>
            </a:r>
            <a:endParaRPr/>
          </a:p>
          <a:p>
            <a:pPr indent="-285750" lvl="1" marL="914400" rtl="0" algn="l">
              <a:spcBef>
                <a:spcPts val="0"/>
              </a:spcBef>
              <a:spcAft>
                <a:spcPts val="0"/>
              </a:spcAft>
              <a:buSzPts val="900"/>
              <a:buAutoNum type="arabicPeriod"/>
            </a:pPr>
            <a:r>
              <a:rPr lang="en"/>
              <a:t>Roof typology analysis</a:t>
            </a:r>
            <a:endParaRPr/>
          </a:p>
          <a:p>
            <a:pPr indent="-285750" lvl="1" marL="914400" rtl="0" algn="l">
              <a:spcBef>
                <a:spcPts val="0"/>
              </a:spcBef>
              <a:spcAft>
                <a:spcPts val="0"/>
              </a:spcAft>
              <a:buSzPts val="900"/>
              <a:buAutoNum type="arabicPeriod"/>
            </a:pPr>
            <a:r>
              <a:rPr lang="en"/>
              <a:t>Circulation </a:t>
            </a:r>
            <a:endParaRPr/>
          </a:p>
          <a:p>
            <a:pPr indent="-285750" lvl="1" marL="914400" rtl="0" algn="l">
              <a:spcBef>
                <a:spcPts val="0"/>
              </a:spcBef>
              <a:spcAft>
                <a:spcPts val="0"/>
              </a:spcAft>
              <a:buSzPts val="900"/>
              <a:buAutoNum type="arabicPeriod"/>
            </a:pPr>
            <a:r>
              <a:rPr lang="en"/>
              <a:t>Isometric modules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/>
              <a:t>Construction</a:t>
            </a:r>
            <a:endParaRPr/>
          </a:p>
        </p:txBody>
      </p:sp>
      <p:sp>
        <p:nvSpPr>
          <p:cNvPr id="61" name="Google Shape;61;p14"/>
          <p:cNvSpPr txBox="1"/>
          <p:nvPr>
            <p:ph type="title"/>
          </p:nvPr>
        </p:nvSpPr>
        <p:spPr>
          <a:xfrm>
            <a:off x="119350" y="13557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600">
                <a:solidFill>
                  <a:schemeClr val="dk1"/>
                </a:solidFill>
              </a:rPr>
              <a:t>Content</a:t>
            </a:r>
            <a:endParaRPr sz="1600"/>
          </a:p>
        </p:txBody>
      </p:sp>
      <p:sp>
        <p:nvSpPr>
          <p:cNvPr id="62" name="Google Shape;62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2"/>
          <p:cNvSpPr txBox="1"/>
          <p:nvPr>
            <p:ph type="title"/>
          </p:nvPr>
        </p:nvSpPr>
        <p:spPr>
          <a:xfrm>
            <a:off x="119350" y="13557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3.3</a:t>
            </a:r>
            <a:r>
              <a:rPr b="1" lang="en">
                <a:solidFill>
                  <a:schemeClr val="dk1"/>
                </a:solidFill>
              </a:rPr>
              <a:t> | </a:t>
            </a:r>
            <a:r>
              <a:rPr b="1" lang="en">
                <a:solidFill>
                  <a:schemeClr val="dk1"/>
                </a:solidFill>
              </a:rPr>
              <a:t>Configuring </a:t>
            </a:r>
            <a:r>
              <a:rPr b="1" lang="en">
                <a:solidFill>
                  <a:schemeClr val="dk1"/>
                </a:solidFill>
              </a:rPr>
              <a:t>| </a:t>
            </a:r>
            <a:r>
              <a:rPr lang="en">
                <a:solidFill>
                  <a:schemeClr val="dk1"/>
                </a:solidFill>
              </a:rPr>
              <a:t>Wall</a:t>
            </a:r>
            <a:r>
              <a:rPr lang="en">
                <a:solidFill>
                  <a:schemeClr val="dk1"/>
                </a:solidFill>
              </a:rPr>
              <a:t> Combinations</a:t>
            </a:r>
            <a:endParaRPr/>
          </a:p>
        </p:txBody>
      </p:sp>
      <p:grpSp>
        <p:nvGrpSpPr>
          <p:cNvPr id="244" name="Google Shape;244;p32"/>
          <p:cNvGrpSpPr/>
          <p:nvPr/>
        </p:nvGrpSpPr>
        <p:grpSpPr>
          <a:xfrm>
            <a:off x="787225" y="684375"/>
            <a:ext cx="7184851" cy="4163450"/>
            <a:chOff x="397500" y="684375"/>
            <a:chExt cx="7184851" cy="4163450"/>
          </a:xfrm>
        </p:grpSpPr>
        <p:grpSp>
          <p:nvGrpSpPr>
            <p:cNvPr id="245" name="Google Shape;245;p32"/>
            <p:cNvGrpSpPr/>
            <p:nvPr/>
          </p:nvGrpSpPr>
          <p:grpSpPr>
            <a:xfrm>
              <a:off x="593611" y="684375"/>
              <a:ext cx="6988739" cy="4154475"/>
              <a:chOff x="1080061" y="684375"/>
              <a:chExt cx="6988739" cy="4154475"/>
            </a:xfrm>
          </p:grpSpPr>
          <p:pic>
            <p:nvPicPr>
              <p:cNvPr id="246" name="Google Shape;246;p32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1080061" y="684375"/>
                <a:ext cx="6988739" cy="41544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47" name="Google Shape;247;p32"/>
              <p:cNvSpPr/>
              <p:nvPr/>
            </p:nvSpPr>
            <p:spPr>
              <a:xfrm>
                <a:off x="1308650" y="684375"/>
                <a:ext cx="1259100" cy="4154400"/>
              </a:xfrm>
              <a:prstGeom prst="rect">
                <a:avLst/>
              </a:prstGeom>
              <a:noFill/>
              <a:ln cap="flat" cmpd="sng" w="9525">
                <a:solidFill>
                  <a:schemeClr val="dk2"/>
                </a:solidFill>
                <a:prstDash val="dash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32"/>
              <p:cNvSpPr/>
              <p:nvPr/>
            </p:nvSpPr>
            <p:spPr>
              <a:xfrm>
                <a:off x="2689300" y="1507050"/>
                <a:ext cx="1552200" cy="3331800"/>
              </a:xfrm>
              <a:prstGeom prst="rect">
                <a:avLst/>
              </a:prstGeom>
              <a:noFill/>
              <a:ln cap="flat" cmpd="sng" w="9525">
                <a:solidFill>
                  <a:schemeClr val="dk2"/>
                </a:solidFill>
                <a:prstDash val="dash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9" name="Google Shape;249;p32"/>
              <p:cNvSpPr/>
              <p:nvPr/>
            </p:nvSpPr>
            <p:spPr>
              <a:xfrm>
                <a:off x="4406200" y="2293950"/>
                <a:ext cx="3598200" cy="2544600"/>
              </a:xfrm>
              <a:prstGeom prst="rect">
                <a:avLst/>
              </a:prstGeom>
              <a:noFill/>
              <a:ln cap="flat" cmpd="sng" w="9525">
                <a:solidFill>
                  <a:schemeClr val="dk2"/>
                </a:solidFill>
                <a:prstDash val="dash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50" name="Google Shape;250;p32"/>
            <p:cNvSpPr txBox="1"/>
            <p:nvPr/>
          </p:nvSpPr>
          <p:spPr>
            <a:xfrm>
              <a:off x="2210000" y="1080350"/>
              <a:ext cx="15525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Double wall</a:t>
              </a:r>
              <a:endParaRPr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51" name="Google Shape;251;p32"/>
            <p:cNvSpPr txBox="1"/>
            <p:nvPr/>
          </p:nvSpPr>
          <p:spPr>
            <a:xfrm>
              <a:off x="3891125" y="1852625"/>
              <a:ext cx="36912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Triple wall</a:t>
              </a:r>
              <a:endParaRPr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52" name="Google Shape;252;p32"/>
            <p:cNvSpPr txBox="1"/>
            <p:nvPr/>
          </p:nvSpPr>
          <p:spPr>
            <a:xfrm rot="-5400000">
              <a:off x="-1484100" y="2566025"/>
              <a:ext cx="41634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Base Walls</a:t>
              </a:r>
              <a:endParaRPr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253" name="Google Shape;253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3"/>
          <p:cNvSpPr txBox="1"/>
          <p:nvPr>
            <p:ph type="title"/>
          </p:nvPr>
        </p:nvSpPr>
        <p:spPr>
          <a:xfrm>
            <a:off x="119350" y="13557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3.3</a:t>
            </a:r>
            <a:r>
              <a:rPr b="1" lang="en">
                <a:solidFill>
                  <a:schemeClr val="dk1"/>
                </a:solidFill>
              </a:rPr>
              <a:t> | </a:t>
            </a:r>
            <a:r>
              <a:rPr b="1" lang="en">
                <a:solidFill>
                  <a:schemeClr val="dk1"/>
                </a:solidFill>
              </a:rPr>
              <a:t>Configuring </a:t>
            </a:r>
            <a:r>
              <a:rPr b="1" lang="en">
                <a:solidFill>
                  <a:schemeClr val="dk1"/>
                </a:solidFill>
              </a:rPr>
              <a:t>| </a:t>
            </a:r>
            <a:r>
              <a:rPr lang="en">
                <a:solidFill>
                  <a:schemeClr val="dk1"/>
                </a:solidFill>
              </a:rPr>
              <a:t>Carcassonne Tiles </a:t>
            </a:r>
            <a:endParaRPr/>
          </a:p>
        </p:txBody>
      </p:sp>
      <p:pic>
        <p:nvPicPr>
          <p:cNvPr id="259" name="Google Shape;259;p33"/>
          <p:cNvPicPr preferRelativeResize="0"/>
          <p:nvPr/>
        </p:nvPicPr>
        <p:blipFill rotWithShape="1">
          <a:blip r:embed="rId3">
            <a:alphaModFix/>
          </a:blip>
          <a:srcRect b="6873" l="11571" r="10034" t="6448"/>
          <a:stretch/>
        </p:blipFill>
        <p:spPr>
          <a:xfrm>
            <a:off x="290100" y="781775"/>
            <a:ext cx="5245548" cy="4097701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33"/>
          <p:cNvSpPr txBox="1"/>
          <p:nvPr>
            <p:ph idx="4294967295" type="body"/>
          </p:nvPr>
        </p:nvSpPr>
        <p:spPr>
          <a:xfrm>
            <a:off x="6431450" y="695275"/>
            <a:ext cx="2400900" cy="238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Tile Rules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Tiles can mirrored &amp; rotated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0 can connect to all other types, but will take character of the neighbouring tile</a:t>
            </a:r>
            <a:endParaRPr/>
          </a:p>
        </p:txBody>
      </p:sp>
      <p:sp>
        <p:nvSpPr>
          <p:cNvPr id="261" name="Google Shape;261;p33"/>
          <p:cNvSpPr txBox="1"/>
          <p:nvPr>
            <p:ph idx="4294967295" type="body"/>
          </p:nvPr>
        </p:nvSpPr>
        <p:spPr>
          <a:xfrm>
            <a:off x="6431450" y="3124125"/>
            <a:ext cx="2400900" cy="161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0 - Open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1 - W1 Type (Solid Wall)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2 - W2 Type (Window)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3 - W3 Type (Door)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4 - W4 Type (Open Arch)</a:t>
            </a:r>
            <a:endParaRPr/>
          </a:p>
        </p:txBody>
      </p:sp>
      <p:sp>
        <p:nvSpPr>
          <p:cNvPr id="262" name="Google Shape;262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4"/>
          <p:cNvSpPr txBox="1"/>
          <p:nvPr>
            <p:ph type="title"/>
          </p:nvPr>
        </p:nvSpPr>
        <p:spPr>
          <a:xfrm>
            <a:off x="119350" y="13557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3.4 </a:t>
            </a:r>
            <a:r>
              <a:rPr b="1" lang="en">
                <a:solidFill>
                  <a:schemeClr val="dk1"/>
                </a:solidFill>
              </a:rPr>
              <a:t>| </a:t>
            </a:r>
            <a:r>
              <a:rPr b="1" lang="en">
                <a:solidFill>
                  <a:schemeClr val="dk1"/>
                </a:solidFill>
              </a:rPr>
              <a:t>Configuring </a:t>
            </a:r>
            <a:r>
              <a:rPr b="1" lang="en">
                <a:solidFill>
                  <a:schemeClr val="dk1"/>
                </a:solidFill>
              </a:rPr>
              <a:t>| </a:t>
            </a:r>
            <a:r>
              <a:rPr lang="en"/>
              <a:t>Carcassonne Tiles</a:t>
            </a:r>
            <a:endParaRPr/>
          </a:p>
        </p:txBody>
      </p:sp>
      <p:sp>
        <p:nvSpPr>
          <p:cNvPr id="268" name="Google Shape;268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69" name="Google Shape;269;p34"/>
          <p:cNvPicPr preferRelativeResize="0"/>
          <p:nvPr/>
        </p:nvPicPr>
        <p:blipFill rotWithShape="1">
          <a:blip r:embed="rId3">
            <a:alphaModFix/>
          </a:blip>
          <a:srcRect b="31460" l="2004" r="1638" t="21172"/>
          <a:stretch/>
        </p:blipFill>
        <p:spPr>
          <a:xfrm>
            <a:off x="93750" y="708275"/>
            <a:ext cx="8991652" cy="3123024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34"/>
          <p:cNvSpPr txBox="1"/>
          <p:nvPr>
            <p:ph idx="4294967295" type="body"/>
          </p:nvPr>
        </p:nvSpPr>
        <p:spPr>
          <a:xfrm>
            <a:off x="252925" y="4031400"/>
            <a:ext cx="746400" cy="9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</a:t>
            </a:r>
            <a:r>
              <a:rPr lang="en"/>
              <a:t>-mirror,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e</a:t>
            </a:r>
            <a:r>
              <a:rPr lang="en"/>
              <a:t>-east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s-south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60375" y="708275"/>
            <a:ext cx="1802100" cy="1586800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35"/>
          <p:cNvSpPr txBox="1"/>
          <p:nvPr>
            <p:ph type="title"/>
          </p:nvPr>
        </p:nvSpPr>
        <p:spPr>
          <a:xfrm>
            <a:off x="119350" y="13557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3.5</a:t>
            </a:r>
            <a:r>
              <a:rPr b="1" lang="en">
                <a:solidFill>
                  <a:schemeClr val="dk1"/>
                </a:solidFill>
              </a:rPr>
              <a:t> | Configuring |</a:t>
            </a:r>
            <a:r>
              <a:rPr b="1" lang="en">
                <a:solidFill>
                  <a:schemeClr val="dk1"/>
                </a:solidFill>
              </a:rPr>
              <a:t> </a:t>
            </a:r>
            <a:r>
              <a:rPr lang="en">
                <a:solidFill>
                  <a:schemeClr val="dk1"/>
                </a:solidFill>
              </a:rPr>
              <a:t>Function </a:t>
            </a:r>
            <a:r>
              <a:rPr lang="en">
                <a:solidFill>
                  <a:schemeClr val="dk1"/>
                </a:solidFill>
              </a:rPr>
              <a:t>Modules</a:t>
            </a:r>
            <a:endParaRPr/>
          </a:p>
        </p:txBody>
      </p:sp>
      <p:graphicFrame>
        <p:nvGraphicFramePr>
          <p:cNvPr id="277" name="Google Shape;277;p35"/>
          <p:cNvGraphicFramePr/>
          <p:nvPr/>
        </p:nvGraphicFramePr>
        <p:xfrm>
          <a:off x="119350" y="8344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{DEA69C16-8F7E-4232-9B77-27251253A75C}</a:tableStyleId>
              </a:tblPr>
              <a:tblGrid>
                <a:gridCol w="3134150"/>
                <a:gridCol w="1151250"/>
                <a:gridCol w="432375"/>
                <a:gridCol w="438525"/>
                <a:gridCol w="438350"/>
                <a:gridCol w="414825"/>
              </a:tblGrid>
              <a:tr h="297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Function name</a:t>
                      </a:r>
                      <a:endParaRPr b="1" sz="10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Size of module</a:t>
                      </a:r>
                      <a:endParaRPr b="1" sz="10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W1</a:t>
                      </a:r>
                      <a:endParaRPr b="1" sz="10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W2</a:t>
                      </a:r>
                      <a:endParaRPr b="1" sz="10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W3</a:t>
                      </a:r>
                      <a:endParaRPr b="1" sz="10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W4</a:t>
                      </a:r>
                      <a:endParaRPr b="1" sz="10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5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Circulation</a:t>
                      </a:r>
                      <a:endParaRPr sz="1000">
                        <a:solidFill>
                          <a:schemeClr val="dk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 - 4</a:t>
                      </a:r>
                      <a:endParaRPr sz="1000">
                        <a:solidFill>
                          <a:schemeClr val="dk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</a:t>
                      </a:r>
                      <a:endParaRPr sz="10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</a:t>
                      </a:r>
                      <a:endParaRPr sz="10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</a:t>
                      </a:r>
                      <a:endParaRPr sz="10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3</a:t>
                      </a:r>
                      <a:endParaRPr sz="10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12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Reception</a:t>
                      </a:r>
                      <a:endParaRPr sz="1000" strike="sngStrike">
                        <a:solidFill>
                          <a:schemeClr val="dk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General Toilets</a:t>
                      </a:r>
                      <a:endParaRPr sz="10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Fore-court / Waiting Area</a:t>
                      </a:r>
                      <a:endParaRPr sz="10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Primary Healthcare Unit - PHU</a:t>
                      </a:r>
                      <a:endParaRPr sz="1000">
                        <a:solidFill>
                          <a:schemeClr val="dk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Emergency Care</a:t>
                      </a:r>
                      <a:endParaRPr sz="1000">
                        <a:solidFill>
                          <a:schemeClr val="dk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B - 6</a:t>
                      </a:r>
                      <a:endParaRPr sz="1000">
                        <a:solidFill>
                          <a:schemeClr val="dk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B - 6</a:t>
                      </a:r>
                      <a:endParaRPr sz="1000">
                        <a:solidFill>
                          <a:schemeClr val="dk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 - 8</a:t>
                      </a:r>
                      <a:endParaRPr sz="1000">
                        <a:solidFill>
                          <a:schemeClr val="dk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 - 8</a:t>
                      </a:r>
                      <a:endParaRPr sz="1000">
                        <a:solidFill>
                          <a:schemeClr val="dk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D - 10</a:t>
                      </a:r>
                      <a:endParaRPr sz="1000">
                        <a:solidFill>
                          <a:schemeClr val="dk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4</a:t>
                      </a:r>
                      <a:endParaRPr sz="10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4</a:t>
                      </a:r>
                      <a:endParaRPr sz="10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</a:t>
                      </a:r>
                      <a:endParaRPr sz="10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4</a:t>
                      </a:r>
                      <a:endParaRPr sz="10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3</a:t>
                      </a:r>
                      <a:endParaRPr sz="10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</a:t>
                      </a:r>
                      <a:endParaRPr sz="10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</a:t>
                      </a:r>
                      <a:endParaRPr sz="10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4</a:t>
                      </a:r>
                      <a:endParaRPr sz="10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3</a:t>
                      </a:r>
                      <a:endParaRPr sz="10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2</a:t>
                      </a:r>
                      <a:endParaRPr sz="10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</a:t>
                      </a:r>
                      <a:endParaRPr sz="10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</a:t>
                      </a:r>
                      <a:endParaRPr sz="10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</a:t>
                      </a:r>
                      <a:endParaRPr sz="10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</a:t>
                      </a:r>
                      <a:endParaRPr sz="10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2</a:t>
                      </a:r>
                      <a:endParaRPr sz="10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2</a:t>
                      </a:r>
                      <a:endParaRPr sz="10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</a:t>
                      </a:r>
                      <a:endParaRPr sz="10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2</a:t>
                      </a:r>
                      <a:endParaRPr sz="10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</a:t>
                      </a:r>
                      <a:endParaRPr sz="10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</a:t>
                      </a:r>
                      <a:endParaRPr sz="10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29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Showers</a:t>
                      </a:r>
                      <a:endParaRPr sz="1000">
                        <a:solidFill>
                          <a:schemeClr val="dk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Pharmacy</a:t>
                      </a:r>
                      <a:endParaRPr sz="1000">
                        <a:solidFill>
                          <a:schemeClr val="dk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Records Room</a:t>
                      </a:r>
                      <a:endParaRPr sz="1000">
                        <a:solidFill>
                          <a:schemeClr val="dk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Staff Room</a:t>
                      </a:r>
                      <a:endParaRPr sz="1000">
                        <a:solidFill>
                          <a:schemeClr val="dk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Ward</a:t>
                      </a:r>
                      <a:endParaRPr sz="1000">
                        <a:solidFill>
                          <a:schemeClr val="dk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Oral Health Unit</a:t>
                      </a:r>
                      <a:endParaRPr sz="10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Womens and Childcare Unit</a:t>
                      </a:r>
                      <a:endParaRPr sz="10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Rehabilitation Unit</a:t>
                      </a:r>
                      <a:endParaRPr sz="1000">
                        <a:solidFill>
                          <a:schemeClr val="dk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Hall for counselling/awareness/immunization drives</a:t>
                      </a:r>
                      <a:endParaRPr sz="1000">
                        <a:solidFill>
                          <a:schemeClr val="dk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Cafeteria + kitchen</a:t>
                      </a:r>
                      <a:endParaRPr sz="1000">
                        <a:solidFill>
                          <a:schemeClr val="dk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Lab</a:t>
                      </a:r>
                      <a:endParaRPr sz="1000">
                        <a:solidFill>
                          <a:schemeClr val="dk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 - 4</a:t>
                      </a:r>
                      <a:endParaRPr sz="1000">
                        <a:solidFill>
                          <a:schemeClr val="dk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B - 6</a:t>
                      </a:r>
                      <a:endParaRPr sz="1000">
                        <a:solidFill>
                          <a:schemeClr val="dk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B - 6</a:t>
                      </a:r>
                      <a:endParaRPr sz="1000">
                        <a:solidFill>
                          <a:schemeClr val="dk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B - 6</a:t>
                      </a:r>
                      <a:endParaRPr sz="1000">
                        <a:solidFill>
                          <a:schemeClr val="dk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 - 8</a:t>
                      </a:r>
                      <a:endParaRPr sz="1000">
                        <a:solidFill>
                          <a:schemeClr val="dk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 - 8</a:t>
                      </a:r>
                      <a:endParaRPr sz="1000">
                        <a:solidFill>
                          <a:schemeClr val="dk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 - 8</a:t>
                      </a:r>
                      <a:endParaRPr sz="1000">
                        <a:solidFill>
                          <a:schemeClr val="dk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 - 8</a:t>
                      </a:r>
                      <a:endParaRPr sz="1000">
                        <a:solidFill>
                          <a:schemeClr val="dk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 - 12</a:t>
                      </a:r>
                      <a:endParaRPr sz="1000">
                        <a:solidFill>
                          <a:schemeClr val="dk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 - 12</a:t>
                      </a:r>
                      <a:endParaRPr sz="1000">
                        <a:solidFill>
                          <a:schemeClr val="dk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 - 12</a:t>
                      </a:r>
                      <a:endParaRPr sz="1000">
                        <a:solidFill>
                          <a:schemeClr val="dk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2</a:t>
                      </a:r>
                      <a:endParaRPr sz="10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4</a:t>
                      </a:r>
                      <a:endParaRPr sz="10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4</a:t>
                      </a:r>
                      <a:endParaRPr sz="10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2</a:t>
                      </a:r>
                      <a:endParaRPr sz="10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4</a:t>
                      </a:r>
                      <a:endParaRPr sz="10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4</a:t>
                      </a:r>
                      <a:endParaRPr sz="10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4</a:t>
                      </a:r>
                      <a:endParaRPr sz="10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4</a:t>
                      </a:r>
                      <a:endParaRPr sz="10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6</a:t>
                      </a:r>
                      <a:endParaRPr sz="10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6</a:t>
                      </a:r>
                      <a:endParaRPr sz="10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5</a:t>
                      </a:r>
                      <a:endParaRPr sz="10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</a:t>
                      </a:r>
                      <a:endParaRPr sz="10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</a:t>
                      </a:r>
                      <a:endParaRPr sz="10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</a:t>
                      </a:r>
                      <a:endParaRPr sz="10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3</a:t>
                      </a:r>
                      <a:endParaRPr sz="10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3</a:t>
                      </a:r>
                      <a:endParaRPr sz="10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3</a:t>
                      </a:r>
                      <a:endParaRPr sz="10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3</a:t>
                      </a:r>
                      <a:endParaRPr sz="10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3</a:t>
                      </a:r>
                      <a:endParaRPr sz="10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4</a:t>
                      </a:r>
                      <a:endParaRPr sz="10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5</a:t>
                      </a:r>
                      <a:endParaRPr sz="10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3</a:t>
                      </a:r>
                      <a:endParaRPr sz="10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</a:t>
                      </a:r>
                      <a:endParaRPr sz="10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</a:t>
                      </a:r>
                      <a:endParaRPr sz="10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</a:t>
                      </a:r>
                      <a:endParaRPr sz="10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</a:t>
                      </a:r>
                      <a:endParaRPr sz="10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</a:t>
                      </a:r>
                      <a:endParaRPr sz="10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</a:t>
                      </a:r>
                      <a:endParaRPr sz="10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</a:t>
                      </a:r>
                      <a:endParaRPr sz="10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</a:t>
                      </a:r>
                      <a:endParaRPr sz="10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2</a:t>
                      </a:r>
                      <a:endParaRPr sz="10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</a:t>
                      </a:r>
                      <a:endParaRPr sz="10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</a:t>
                      </a:r>
                      <a:endParaRPr sz="10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</a:t>
                      </a:r>
                      <a:endParaRPr sz="10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</a:t>
                      </a:r>
                      <a:endParaRPr sz="10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</a:t>
                      </a:r>
                      <a:endParaRPr sz="10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</a:t>
                      </a:r>
                      <a:endParaRPr sz="10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</a:t>
                      </a:r>
                      <a:endParaRPr sz="10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</a:t>
                      </a:r>
                      <a:endParaRPr sz="10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</a:t>
                      </a:r>
                      <a:endParaRPr sz="10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</a:t>
                      </a:r>
                      <a:endParaRPr sz="10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</a:t>
                      </a:r>
                      <a:endParaRPr sz="10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</a:t>
                      </a:r>
                      <a:endParaRPr sz="10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</a:t>
                      </a:r>
                      <a:endParaRPr sz="10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78" name="Google Shape;278;p35"/>
          <p:cNvSpPr txBox="1"/>
          <p:nvPr/>
        </p:nvSpPr>
        <p:spPr>
          <a:xfrm>
            <a:off x="7709375" y="636750"/>
            <a:ext cx="572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Helvetica Neue"/>
                <a:ea typeface="Helvetica Neue"/>
                <a:cs typeface="Helvetica Neue"/>
                <a:sym typeface="Helvetica Neue"/>
              </a:rPr>
              <a:t>W2</a:t>
            </a:r>
            <a:endParaRPr sz="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79" name="Google Shape;279;p35"/>
          <p:cNvSpPr txBox="1"/>
          <p:nvPr/>
        </p:nvSpPr>
        <p:spPr>
          <a:xfrm>
            <a:off x="6707850" y="636750"/>
            <a:ext cx="572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Helvetica Neue"/>
                <a:ea typeface="Helvetica Neue"/>
                <a:cs typeface="Helvetica Neue"/>
                <a:sym typeface="Helvetica Neue"/>
              </a:rPr>
              <a:t>W1</a:t>
            </a:r>
            <a:endParaRPr sz="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80" name="Google Shape;280;p35"/>
          <p:cNvSpPr txBox="1"/>
          <p:nvPr/>
        </p:nvSpPr>
        <p:spPr>
          <a:xfrm>
            <a:off x="7709375" y="1517850"/>
            <a:ext cx="572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Helvetica Neue"/>
                <a:ea typeface="Helvetica Neue"/>
                <a:cs typeface="Helvetica Neue"/>
                <a:sym typeface="Helvetica Neue"/>
              </a:rPr>
              <a:t>W4</a:t>
            </a:r>
            <a:endParaRPr sz="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81" name="Google Shape;281;p35"/>
          <p:cNvSpPr txBox="1"/>
          <p:nvPr/>
        </p:nvSpPr>
        <p:spPr>
          <a:xfrm>
            <a:off x="6707850" y="1517850"/>
            <a:ext cx="572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Helvetica Neue"/>
                <a:ea typeface="Helvetica Neue"/>
                <a:cs typeface="Helvetica Neue"/>
                <a:sym typeface="Helvetica Neue"/>
              </a:rPr>
              <a:t>W3</a:t>
            </a:r>
            <a:endParaRPr sz="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82" name="Google Shape;282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83" name="Google Shape;283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60373" y="2571750"/>
            <a:ext cx="1932099" cy="1714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6"/>
          <p:cNvSpPr txBox="1"/>
          <p:nvPr>
            <p:ph type="title"/>
          </p:nvPr>
        </p:nvSpPr>
        <p:spPr>
          <a:xfrm>
            <a:off x="119350" y="13557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3.6</a:t>
            </a:r>
            <a:r>
              <a:rPr b="1" lang="en">
                <a:solidFill>
                  <a:schemeClr val="dk1"/>
                </a:solidFill>
              </a:rPr>
              <a:t> | </a:t>
            </a:r>
            <a:r>
              <a:rPr b="1" lang="en">
                <a:solidFill>
                  <a:schemeClr val="dk1"/>
                </a:solidFill>
              </a:rPr>
              <a:t>Configuring </a:t>
            </a:r>
            <a:r>
              <a:rPr b="1" lang="en">
                <a:solidFill>
                  <a:schemeClr val="dk1"/>
                </a:solidFill>
              </a:rPr>
              <a:t>| </a:t>
            </a:r>
            <a:r>
              <a:rPr lang="en">
                <a:solidFill>
                  <a:schemeClr val="dk1"/>
                </a:solidFill>
              </a:rPr>
              <a:t>Density Factor</a:t>
            </a:r>
            <a:endParaRPr/>
          </a:p>
        </p:txBody>
      </p:sp>
      <p:sp>
        <p:nvSpPr>
          <p:cNvPr id="289" name="Google Shape;289;p36"/>
          <p:cNvSpPr txBox="1"/>
          <p:nvPr/>
        </p:nvSpPr>
        <p:spPr>
          <a:xfrm>
            <a:off x="25" y="708275"/>
            <a:ext cx="914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hospital will serve around 10.000 residents, resulting in 100 visitors per day*</a:t>
            </a:r>
            <a:endParaRPr>
              <a:solidFill>
                <a:srgbClr val="66666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90" name="Google Shape;290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291" name="Google Shape;291;p36"/>
          <p:cNvGraphicFramePr/>
          <p:nvPr/>
        </p:nvGraphicFramePr>
        <p:xfrm>
          <a:off x="119338" y="10892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{84D00588-69BB-4DAE-BBB3-BC7A2F3583B1}</a:tableStyleId>
              </a:tblPr>
              <a:tblGrid>
                <a:gridCol w="2116300"/>
                <a:gridCol w="780175"/>
                <a:gridCol w="1727350"/>
                <a:gridCol w="1501450"/>
                <a:gridCol w="956675"/>
                <a:gridCol w="1054100"/>
                <a:gridCol w="765750"/>
              </a:tblGrid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Functions</a:t>
                      </a:r>
                      <a:endParaRPr b="1" sz="9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Capacity</a:t>
                      </a:r>
                      <a:endParaRPr b="1" sz="9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Needed functions per 1000 ppl</a:t>
                      </a:r>
                      <a:endParaRPr b="1" sz="9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Needed functions total</a:t>
                      </a:r>
                      <a:endParaRPr b="1" sz="9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% of visitors*</a:t>
                      </a:r>
                      <a:endParaRPr b="1" sz="9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Function amount</a:t>
                      </a:r>
                      <a:endParaRPr b="1" sz="9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Final amount</a:t>
                      </a:r>
                      <a:endParaRPr b="1" sz="9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Fore-court / Waiting Area</a:t>
                      </a:r>
                      <a:endParaRPr sz="9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999999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100</a:t>
                      </a:r>
                      <a:endParaRPr sz="900">
                        <a:solidFill>
                          <a:srgbClr val="999999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999999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0,1</a:t>
                      </a:r>
                      <a:endParaRPr sz="900">
                        <a:solidFill>
                          <a:srgbClr val="999999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999999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1,0</a:t>
                      </a:r>
                      <a:endParaRPr sz="900">
                        <a:solidFill>
                          <a:srgbClr val="999999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999999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</a:t>
                      </a:r>
                      <a:endParaRPr sz="900">
                        <a:solidFill>
                          <a:srgbClr val="999999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999999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1,0</a:t>
                      </a:r>
                      <a:endParaRPr sz="900">
                        <a:solidFill>
                          <a:srgbClr val="999999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2</a:t>
                      </a:r>
                      <a:endParaRPr b="1" sz="9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Reception</a:t>
                      </a:r>
                      <a:endParaRPr sz="9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999999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100</a:t>
                      </a:r>
                      <a:endParaRPr sz="900">
                        <a:solidFill>
                          <a:srgbClr val="999999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999999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0,1</a:t>
                      </a:r>
                      <a:endParaRPr sz="900">
                        <a:solidFill>
                          <a:srgbClr val="999999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999999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1,0</a:t>
                      </a:r>
                      <a:endParaRPr sz="900">
                        <a:solidFill>
                          <a:srgbClr val="999999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999999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</a:t>
                      </a:r>
                      <a:endParaRPr sz="900">
                        <a:solidFill>
                          <a:srgbClr val="999999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999999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1,0</a:t>
                      </a:r>
                      <a:endParaRPr sz="900">
                        <a:solidFill>
                          <a:srgbClr val="999999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2</a:t>
                      </a:r>
                      <a:endParaRPr b="1" sz="9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General Toilets</a:t>
                      </a:r>
                      <a:endParaRPr sz="9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999999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20</a:t>
                      </a:r>
                      <a:endParaRPr sz="900">
                        <a:solidFill>
                          <a:srgbClr val="999999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999999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0,5</a:t>
                      </a:r>
                      <a:endParaRPr sz="900">
                        <a:solidFill>
                          <a:srgbClr val="999999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999999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5,1</a:t>
                      </a:r>
                      <a:endParaRPr sz="900">
                        <a:solidFill>
                          <a:srgbClr val="999999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999999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</a:t>
                      </a:r>
                      <a:endParaRPr sz="900">
                        <a:solidFill>
                          <a:srgbClr val="999999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999999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5,1</a:t>
                      </a:r>
                      <a:endParaRPr sz="900">
                        <a:solidFill>
                          <a:srgbClr val="999999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6</a:t>
                      </a:r>
                      <a:endParaRPr b="1" sz="9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Primary Healthcare Unit - PHU</a:t>
                      </a:r>
                      <a:endParaRPr sz="9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999999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25</a:t>
                      </a:r>
                      <a:endParaRPr sz="900">
                        <a:solidFill>
                          <a:srgbClr val="999999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999999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0,4</a:t>
                      </a:r>
                      <a:endParaRPr sz="900">
                        <a:solidFill>
                          <a:srgbClr val="999999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999999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4,1</a:t>
                      </a:r>
                      <a:endParaRPr sz="900">
                        <a:solidFill>
                          <a:srgbClr val="999999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999999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0,3</a:t>
                      </a:r>
                      <a:endParaRPr sz="900">
                        <a:solidFill>
                          <a:srgbClr val="999999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999999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1,2</a:t>
                      </a:r>
                      <a:endParaRPr sz="900">
                        <a:solidFill>
                          <a:srgbClr val="999999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2</a:t>
                      </a:r>
                      <a:endParaRPr b="1" sz="9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Emergency Care</a:t>
                      </a:r>
                      <a:endParaRPr sz="9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999999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20</a:t>
                      </a:r>
                      <a:endParaRPr sz="900">
                        <a:solidFill>
                          <a:srgbClr val="999999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999999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0,5</a:t>
                      </a:r>
                      <a:endParaRPr sz="900">
                        <a:solidFill>
                          <a:srgbClr val="999999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999999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5,1</a:t>
                      </a:r>
                      <a:endParaRPr sz="900">
                        <a:solidFill>
                          <a:srgbClr val="999999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999999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0,3</a:t>
                      </a:r>
                      <a:endParaRPr sz="900">
                        <a:solidFill>
                          <a:srgbClr val="999999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999999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1,5</a:t>
                      </a:r>
                      <a:endParaRPr sz="900">
                        <a:solidFill>
                          <a:srgbClr val="999999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2</a:t>
                      </a:r>
                      <a:endParaRPr b="1" sz="9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Pharmacy</a:t>
                      </a:r>
                      <a:endParaRPr sz="9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999999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100</a:t>
                      </a:r>
                      <a:endParaRPr sz="900">
                        <a:solidFill>
                          <a:srgbClr val="999999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999999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0,1</a:t>
                      </a:r>
                      <a:endParaRPr sz="900">
                        <a:solidFill>
                          <a:srgbClr val="999999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999999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1,0</a:t>
                      </a:r>
                      <a:endParaRPr sz="900">
                        <a:solidFill>
                          <a:srgbClr val="999999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999999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0,5</a:t>
                      </a:r>
                      <a:endParaRPr sz="900">
                        <a:solidFill>
                          <a:srgbClr val="999999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999999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0,5</a:t>
                      </a:r>
                      <a:endParaRPr sz="900">
                        <a:solidFill>
                          <a:srgbClr val="999999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</a:t>
                      </a:r>
                      <a:endParaRPr b="1" sz="9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Hall for counselling</a:t>
                      </a:r>
                      <a:endParaRPr sz="9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/awareness/immunization drives</a:t>
                      </a:r>
                      <a:endParaRPr sz="9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999999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50</a:t>
                      </a:r>
                      <a:endParaRPr sz="900">
                        <a:solidFill>
                          <a:srgbClr val="999999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999999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0,2</a:t>
                      </a:r>
                      <a:endParaRPr sz="900">
                        <a:solidFill>
                          <a:srgbClr val="999999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999999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2,1</a:t>
                      </a:r>
                      <a:endParaRPr sz="900">
                        <a:solidFill>
                          <a:srgbClr val="999999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999999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0,5</a:t>
                      </a:r>
                      <a:endParaRPr sz="900">
                        <a:solidFill>
                          <a:srgbClr val="999999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999999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1,0</a:t>
                      </a:r>
                      <a:endParaRPr sz="900">
                        <a:solidFill>
                          <a:srgbClr val="999999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2</a:t>
                      </a:r>
                      <a:endParaRPr b="1" sz="9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Cafeteria + kitchen</a:t>
                      </a:r>
                      <a:endParaRPr sz="9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999999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100</a:t>
                      </a:r>
                      <a:endParaRPr sz="900">
                        <a:solidFill>
                          <a:srgbClr val="999999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999999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0,1</a:t>
                      </a:r>
                      <a:endParaRPr sz="900">
                        <a:solidFill>
                          <a:srgbClr val="999999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999999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1,0</a:t>
                      </a:r>
                      <a:endParaRPr sz="900">
                        <a:solidFill>
                          <a:srgbClr val="999999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999999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0,75</a:t>
                      </a:r>
                      <a:endParaRPr sz="900">
                        <a:solidFill>
                          <a:srgbClr val="999999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999999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0,8</a:t>
                      </a:r>
                      <a:endParaRPr sz="900">
                        <a:solidFill>
                          <a:srgbClr val="999999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</a:t>
                      </a:r>
                      <a:endParaRPr b="1" sz="9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Oral Health Unit</a:t>
                      </a:r>
                      <a:endParaRPr sz="9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999999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20</a:t>
                      </a:r>
                      <a:endParaRPr sz="900">
                        <a:solidFill>
                          <a:srgbClr val="999999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999999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0,5</a:t>
                      </a:r>
                      <a:endParaRPr sz="900">
                        <a:solidFill>
                          <a:srgbClr val="999999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999999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5,1</a:t>
                      </a:r>
                      <a:endParaRPr sz="900">
                        <a:solidFill>
                          <a:srgbClr val="999999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999999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0,2</a:t>
                      </a:r>
                      <a:endParaRPr sz="900">
                        <a:solidFill>
                          <a:srgbClr val="999999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999999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1,0</a:t>
                      </a:r>
                      <a:endParaRPr sz="900">
                        <a:solidFill>
                          <a:srgbClr val="999999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2</a:t>
                      </a:r>
                      <a:endParaRPr b="1" sz="9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Womens and Childcare Unit</a:t>
                      </a:r>
                      <a:endParaRPr sz="9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999999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20</a:t>
                      </a:r>
                      <a:endParaRPr sz="900">
                        <a:solidFill>
                          <a:srgbClr val="999999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999999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0,5</a:t>
                      </a:r>
                      <a:endParaRPr sz="900">
                        <a:solidFill>
                          <a:srgbClr val="999999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999999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5,1</a:t>
                      </a:r>
                      <a:endParaRPr sz="900">
                        <a:solidFill>
                          <a:srgbClr val="999999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999999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0,2</a:t>
                      </a:r>
                      <a:endParaRPr sz="900">
                        <a:solidFill>
                          <a:srgbClr val="999999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999999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1,0</a:t>
                      </a:r>
                      <a:endParaRPr sz="900">
                        <a:solidFill>
                          <a:srgbClr val="999999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2</a:t>
                      </a:r>
                      <a:endParaRPr b="1" sz="9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Rehabilitation Unit</a:t>
                      </a:r>
                      <a:endParaRPr sz="9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999999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25</a:t>
                      </a:r>
                      <a:endParaRPr sz="900">
                        <a:solidFill>
                          <a:srgbClr val="999999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999999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0,4</a:t>
                      </a:r>
                      <a:endParaRPr sz="900">
                        <a:solidFill>
                          <a:srgbClr val="999999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999999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4,1</a:t>
                      </a:r>
                      <a:endParaRPr sz="900">
                        <a:solidFill>
                          <a:srgbClr val="999999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999999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0,2</a:t>
                      </a:r>
                      <a:endParaRPr sz="900">
                        <a:solidFill>
                          <a:srgbClr val="999999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999999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0,8</a:t>
                      </a:r>
                      <a:endParaRPr sz="900">
                        <a:solidFill>
                          <a:srgbClr val="999999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</a:t>
                      </a:r>
                      <a:endParaRPr b="1" sz="9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Ward</a:t>
                      </a:r>
                      <a:endParaRPr sz="9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999999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5</a:t>
                      </a:r>
                      <a:endParaRPr sz="900">
                        <a:solidFill>
                          <a:srgbClr val="999999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999999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2</a:t>
                      </a:r>
                      <a:endParaRPr sz="900">
                        <a:solidFill>
                          <a:srgbClr val="999999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999999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20,5</a:t>
                      </a:r>
                      <a:endParaRPr sz="900">
                        <a:solidFill>
                          <a:srgbClr val="999999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999999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0,2</a:t>
                      </a:r>
                      <a:endParaRPr sz="900">
                        <a:solidFill>
                          <a:srgbClr val="999999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999999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4,1</a:t>
                      </a:r>
                      <a:endParaRPr sz="900">
                        <a:solidFill>
                          <a:srgbClr val="999999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5</a:t>
                      </a:r>
                      <a:endParaRPr b="1" sz="9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Showers</a:t>
                      </a:r>
                      <a:endParaRPr sz="9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999999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10</a:t>
                      </a:r>
                      <a:endParaRPr sz="900">
                        <a:solidFill>
                          <a:srgbClr val="999999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999999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</a:t>
                      </a:r>
                      <a:endParaRPr sz="900">
                        <a:solidFill>
                          <a:srgbClr val="999999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999999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10,3</a:t>
                      </a:r>
                      <a:endParaRPr sz="900">
                        <a:solidFill>
                          <a:srgbClr val="999999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999999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0,2</a:t>
                      </a:r>
                      <a:endParaRPr sz="900">
                        <a:solidFill>
                          <a:srgbClr val="999999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999999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2,1</a:t>
                      </a:r>
                      <a:endParaRPr sz="900">
                        <a:solidFill>
                          <a:srgbClr val="999999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3</a:t>
                      </a:r>
                      <a:endParaRPr b="1" sz="9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Lab</a:t>
                      </a:r>
                      <a:endParaRPr sz="9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999999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50</a:t>
                      </a:r>
                      <a:endParaRPr sz="900">
                        <a:solidFill>
                          <a:srgbClr val="999999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999999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0,2</a:t>
                      </a:r>
                      <a:endParaRPr sz="900">
                        <a:solidFill>
                          <a:srgbClr val="999999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999999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2,1</a:t>
                      </a:r>
                      <a:endParaRPr sz="900">
                        <a:solidFill>
                          <a:srgbClr val="999999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999999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0,1</a:t>
                      </a:r>
                      <a:endParaRPr sz="900">
                        <a:solidFill>
                          <a:srgbClr val="999999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999999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0,2</a:t>
                      </a:r>
                      <a:endParaRPr sz="900">
                        <a:solidFill>
                          <a:srgbClr val="999999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</a:t>
                      </a:r>
                      <a:endParaRPr b="1" sz="9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Records Room</a:t>
                      </a:r>
                      <a:endParaRPr sz="9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999999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50</a:t>
                      </a:r>
                      <a:endParaRPr sz="900">
                        <a:solidFill>
                          <a:srgbClr val="999999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999999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0,2</a:t>
                      </a:r>
                      <a:endParaRPr sz="900">
                        <a:solidFill>
                          <a:srgbClr val="999999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999999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2,1</a:t>
                      </a:r>
                      <a:endParaRPr sz="900">
                        <a:solidFill>
                          <a:srgbClr val="999999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999999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0,05</a:t>
                      </a:r>
                      <a:endParaRPr sz="900">
                        <a:solidFill>
                          <a:srgbClr val="999999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999999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0,1</a:t>
                      </a:r>
                      <a:endParaRPr sz="900">
                        <a:solidFill>
                          <a:srgbClr val="999999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</a:t>
                      </a:r>
                      <a:endParaRPr b="1" sz="9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Staff Room</a:t>
                      </a:r>
                      <a:endParaRPr sz="9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999999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20</a:t>
                      </a:r>
                      <a:endParaRPr sz="900">
                        <a:solidFill>
                          <a:srgbClr val="999999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999999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0,5</a:t>
                      </a:r>
                      <a:endParaRPr sz="900">
                        <a:solidFill>
                          <a:srgbClr val="999999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999999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5,1</a:t>
                      </a:r>
                      <a:endParaRPr sz="900">
                        <a:solidFill>
                          <a:srgbClr val="999999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999999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0,2</a:t>
                      </a:r>
                      <a:endParaRPr sz="900">
                        <a:solidFill>
                          <a:srgbClr val="999999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999999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1,0</a:t>
                      </a:r>
                      <a:endParaRPr sz="900">
                        <a:solidFill>
                          <a:srgbClr val="999999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2</a:t>
                      </a:r>
                      <a:endParaRPr b="1" sz="9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92" name="Google Shape;292;p36"/>
          <p:cNvSpPr txBox="1"/>
          <p:nvPr/>
        </p:nvSpPr>
        <p:spPr>
          <a:xfrm>
            <a:off x="119350" y="4743300"/>
            <a:ext cx="7571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Estimated numbers using</a:t>
            </a:r>
            <a:endParaRPr sz="700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*Source: https://www.cbs.nl/nl-nl/nieuws/2013/27/ongeveer-drie-kwart-bezoekt-jaarlijks-huisarts-en-tandarts</a:t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7"/>
          <p:cNvSpPr txBox="1"/>
          <p:nvPr>
            <p:ph type="title"/>
          </p:nvPr>
        </p:nvSpPr>
        <p:spPr>
          <a:xfrm>
            <a:off x="119350" y="13557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3.7</a:t>
            </a:r>
            <a:r>
              <a:rPr b="1" lang="en">
                <a:solidFill>
                  <a:schemeClr val="dk1"/>
                </a:solidFill>
              </a:rPr>
              <a:t> | Configuring | </a:t>
            </a:r>
            <a:r>
              <a:rPr lang="en">
                <a:solidFill>
                  <a:schemeClr val="dk1"/>
                </a:solidFill>
              </a:rPr>
              <a:t>Space Layout Configurations</a:t>
            </a:r>
            <a:endParaRPr b="1">
              <a:solidFill>
                <a:schemeClr val="dk1"/>
              </a:solidFill>
            </a:endParaRPr>
          </a:p>
        </p:txBody>
      </p:sp>
      <p:pic>
        <p:nvPicPr>
          <p:cNvPr id="298" name="Google Shape;298;p37"/>
          <p:cNvPicPr preferRelativeResize="0"/>
          <p:nvPr/>
        </p:nvPicPr>
        <p:blipFill rotWithShape="1">
          <a:blip r:embed="rId3">
            <a:alphaModFix/>
          </a:blip>
          <a:srcRect b="0" l="8149" r="27736" t="0"/>
          <a:stretch/>
        </p:blipFill>
        <p:spPr>
          <a:xfrm>
            <a:off x="691400" y="1111400"/>
            <a:ext cx="4748575" cy="3337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5535324" y="1528151"/>
            <a:ext cx="3334052" cy="2500550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8"/>
          <p:cNvSpPr txBox="1"/>
          <p:nvPr>
            <p:ph type="title"/>
          </p:nvPr>
        </p:nvSpPr>
        <p:spPr>
          <a:xfrm>
            <a:off x="119350" y="13557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3.7</a:t>
            </a:r>
            <a:r>
              <a:rPr b="1" lang="en">
                <a:solidFill>
                  <a:schemeClr val="dk1"/>
                </a:solidFill>
              </a:rPr>
              <a:t> | </a:t>
            </a:r>
            <a:r>
              <a:rPr b="1" lang="en">
                <a:solidFill>
                  <a:schemeClr val="dk1"/>
                </a:solidFill>
              </a:rPr>
              <a:t>Configuring </a:t>
            </a:r>
            <a:r>
              <a:rPr b="1" lang="en">
                <a:solidFill>
                  <a:schemeClr val="dk1"/>
                </a:solidFill>
              </a:rPr>
              <a:t>| </a:t>
            </a:r>
            <a:r>
              <a:rPr lang="en"/>
              <a:t>Space </a:t>
            </a:r>
            <a:r>
              <a:rPr lang="en">
                <a:solidFill>
                  <a:schemeClr val="dk1"/>
                </a:solidFill>
              </a:rPr>
              <a:t>Layout Configurations (manual approach)</a:t>
            </a:r>
            <a:endParaRPr/>
          </a:p>
        </p:txBody>
      </p:sp>
      <p:sp>
        <p:nvSpPr>
          <p:cNvPr id="306" name="Google Shape;306;p38"/>
          <p:cNvSpPr txBox="1"/>
          <p:nvPr>
            <p:ph idx="4294967295" type="body"/>
          </p:nvPr>
        </p:nvSpPr>
        <p:spPr>
          <a:xfrm>
            <a:off x="6504925" y="708275"/>
            <a:ext cx="2400900" cy="40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STEP 1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A grid is identified with a center point at (0,0)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STEP 2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A rectangular courtyard (with a minimum dimension limit) is created around it.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STEP 3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The ‘empty space’ is allotted based on location of the main road.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STEP 4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Emergency room placed first. Reception/ Forecourt placed next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STEP 5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Place additional functions as per required privacy.</a:t>
            </a:r>
            <a:endParaRPr/>
          </a:p>
        </p:txBody>
      </p:sp>
      <p:sp>
        <p:nvSpPr>
          <p:cNvPr id="307" name="Google Shape;307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08" name="Google Shape;30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7275" y="860675"/>
            <a:ext cx="4109207" cy="380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9"/>
          <p:cNvSpPr txBox="1"/>
          <p:nvPr>
            <p:ph type="title"/>
          </p:nvPr>
        </p:nvSpPr>
        <p:spPr>
          <a:xfrm>
            <a:off x="119350" y="13557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3.7</a:t>
            </a:r>
            <a:r>
              <a:rPr b="1" lang="en">
                <a:solidFill>
                  <a:schemeClr val="dk1"/>
                </a:solidFill>
              </a:rPr>
              <a:t> | </a:t>
            </a:r>
            <a:r>
              <a:rPr b="1" lang="en">
                <a:solidFill>
                  <a:schemeClr val="dk1"/>
                </a:solidFill>
              </a:rPr>
              <a:t>Configuring </a:t>
            </a:r>
            <a:r>
              <a:rPr b="1" lang="en">
                <a:solidFill>
                  <a:schemeClr val="dk1"/>
                </a:solidFill>
              </a:rPr>
              <a:t>| </a:t>
            </a:r>
            <a:r>
              <a:rPr lang="en"/>
              <a:t>Space Layout </a:t>
            </a:r>
            <a:r>
              <a:rPr lang="en"/>
              <a:t>Configurations </a:t>
            </a:r>
            <a:endParaRPr/>
          </a:p>
        </p:txBody>
      </p:sp>
      <p:pic>
        <p:nvPicPr>
          <p:cNvPr id="314" name="Google Shape;314;p39"/>
          <p:cNvPicPr preferRelativeResize="0"/>
          <p:nvPr/>
        </p:nvPicPr>
        <p:blipFill rotWithShape="1">
          <a:blip r:embed="rId3">
            <a:alphaModFix/>
          </a:blip>
          <a:srcRect b="6311" l="4544" r="16416" t="5294"/>
          <a:stretch/>
        </p:blipFill>
        <p:spPr>
          <a:xfrm>
            <a:off x="246050" y="1219092"/>
            <a:ext cx="2647777" cy="2093584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16" name="Google Shape;316;p39"/>
          <p:cNvPicPr preferRelativeResize="0"/>
          <p:nvPr/>
        </p:nvPicPr>
        <p:blipFill rotWithShape="1">
          <a:blip r:embed="rId4">
            <a:alphaModFix/>
          </a:blip>
          <a:srcRect b="6075" l="4327" r="17130" t="6504"/>
          <a:stretch/>
        </p:blipFill>
        <p:spPr>
          <a:xfrm>
            <a:off x="3261888" y="1240300"/>
            <a:ext cx="2620221" cy="20619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7" name="Google Shape;317;p39"/>
          <p:cNvGrpSpPr/>
          <p:nvPr/>
        </p:nvGrpSpPr>
        <p:grpSpPr>
          <a:xfrm>
            <a:off x="6194624" y="1240319"/>
            <a:ext cx="2647780" cy="2061937"/>
            <a:chOff x="1724313" y="708274"/>
            <a:chExt cx="5695375" cy="4435226"/>
          </a:xfrm>
        </p:grpSpPr>
        <p:pic>
          <p:nvPicPr>
            <p:cNvPr id="318" name="Google Shape;318;p39"/>
            <p:cNvPicPr preferRelativeResize="0"/>
            <p:nvPr/>
          </p:nvPicPr>
          <p:blipFill rotWithShape="1">
            <a:blip r:embed="rId5">
              <a:alphaModFix/>
            </a:blip>
            <a:srcRect b="4352" l="4495" r="4130" t="3634"/>
            <a:stretch/>
          </p:blipFill>
          <p:spPr>
            <a:xfrm rot="-5400000">
              <a:off x="2354387" y="78199"/>
              <a:ext cx="4435226" cy="56953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9" name="Google Shape;319;p39"/>
            <p:cNvSpPr/>
            <p:nvPr/>
          </p:nvSpPr>
          <p:spPr>
            <a:xfrm>
              <a:off x="3655200" y="2616875"/>
              <a:ext cx="1895100" cy="958800"/>
            </a:xfrm>
            <a:prstGeom prst="rect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20" name="Google Shape;320;p39"/>
            <p:cNvCxnSpPr/>
            <p:nvPr/>
          </p:nvCxnSpPr>
          <p:spPr>
            <a:xfrm>
              <a:off x="1985800" y="3090600"/>
              <a:ext cx="237000" cy="0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21" name="Google Shape;321;p39"/>
            <p:cNvCxnSpPr/>
            <p:nvPr/>
          </p:nvCxnSpPr>
          <p:spPr>
            <a:xfrm rot="10800000">
              <a:off x="6531500" y="2571750"/>
              <a:ext cx="304500" cy="0"/>
            </a:xfrm>
            <a:prstGeom prst="straightConnector1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sp>
        <p:nvSpPr>
          <p:cNvPr id="322" name="Google Shape;322;p39"/>
          <p:cNvSpPr txBox="1"/>
          <p:nvPr/>
        </p:nvSpPr>
        <p:spPr>
          <a:xfrm>
            <a:off x="245900" y="3312675"/>
            <a:ext cx="2607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Configuration A</a:t>
            </a:r>
            <a:endParaRPr sz="1100">
              <a:solidFill>
                <a:srgbClr val="66666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23" name="Google Shape;323;p39"/>
          <p:cNvSpPr txBox="1"/>
          <p:nvPr/>
        </p:nvSpPr>
        <p:spPr>
          <a:xfrm>
            <a:off x="3268050" y="3312675"/>
            <a:ext cx="2607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Configuration </a:t>
            </a:r>
            <a:r>
              <a:rPr lang="en" sz="1100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</a:t>
            </a:r>
            <a:endParaRPr sz="1100">
              <a:solidFill>
                <a:srgbClr val="66666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24" name="Google Shape;324;p39"/>
          <p:cNvSpPr txBox="1"/>
          <p:nvPr/>
        </p:nvSpPr>
        <p:spPr>
          <a:xfrm>
            <a:off x="6194625" y="3312675"/>
            <a:ext cx="2607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Configuration </a:t>
            </a:r>
            <a:r>
              <a:rPr lang="en" sz="1100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</a:t>
            </a:r>
            <a:endParaRPr sz="1100">
              <a:solidFill>
                <a:srgbClr val="66666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aphicFrame>
        <p:nvGraphicFramePr>
          <p:cNvPr id="325" name="Google Shape;325;p39"/>
          <p:cNvGraphicFramePr/>
          <p:nvPr/>
        </p:nvGraphicFramePr>
        <p:xfrm>
          <a:off x="245900" y="3671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{DEA69C16-8F7E-4232-9B77-27251253A75C}</a:tableStyleId>
              </a:tblPr>
              <a:tblGrid>
                <a:gridCol w="1323900"/>
                <a:gridCol w="1323900"/>
              </a:tblGrid>
              <a:tr h="1568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6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Pros</a:t>
                      </a:r>
                      <a:endParaRPr b="1" sz="6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6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Cons</a:t>
                      </a:r>
                      <a:endParaRPr b="1" sz="6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56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 Only one entrance to the facility</a:t>
                      </a:r>
                      <a:endParaRPr sz="6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 Inpatient and Outpatient facilities clubbed together</a:t>
                      </a:r>
                      <a:endParaRPr sz="6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 All areas have openings on 2 sides</a:t>
                      </a:r>
                      <a:endParaRPr sz="6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 Services are placed diagonally in plan</a:t>
                      </a:r>
                      <a:endParaRPr sz="6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 Long corridor forming at the  entrance</a:t>
                      </a:r>
                      <a:endParaRPr sz="600">
                        <a:solidFill>
                          <a:schemeClr val="dk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- 3 openings into one corridor cell - possible overcrowding at access/egress of rooms.</a:t>
                      </a:r>
                      <a:endParaRPr sz="600">
                        <a:solidFill>
                          <a:schemeClr val="dk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326" name="Google Shape;326;p39"/>
          <p:cNvGraphicFramePr/>
          <p:nvPr/>
        </p:nvGraphicFramePr>
        <p:xfrm>
          <a:off x="3268050" y="3671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{DEA69C16-8F7E-4232-9B77-27251253A75C}</a:tableStyleId>
              </a:tblPr>
              <a:tblGrid>
                <a:gridCol w="1323900"/>
                <a:gridCol w="1323900"/>
              </a:tblGrid>
              <a:tr h="274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6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Pros </a:t>
                      </a:r>
                      <a:endParaRPr b="1" sz="6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6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Cons</a:t>
                      </a:r>
                      <a:endParaRPr b="1" sz="6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73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 (Same as Configuration A)</a:t>
                      </a:r>
                      <a:endParaRPr sz="6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 Openings into corridors reduced to 2. </a:t>
                      </a:r>
                      <a:endParaRPr sz="6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 No clear entry point leading to reception area.</a:t>
                      </a:r>
                      <a:endParaRPr sz="600">
                        <a:solidFill>
                          <a:schemeClr val="dk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00">
                        <a:solidFill>
                          <a:schemeClr val="dk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00">
                        <a:solidFill>
                          <a:schemeClr val="dk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00">
                        <a:solidFill>
                          <a:schemeClr val="dk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00">
                        <a:solidFill>
                          <a:schemeClr val="dk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00">
                        <a:solidFill>
                          <a:schemeClr val="dk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327" name="Google Shape;327;p39"/>
          <p:cNvGraphicFramePr/>
          <p:nvPr/>
        </p:nvGraphicFramePr>
        <p:xfrm>
          <a:off x="6194613" y="3671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{DEA69C16-8F7E-4232-9B77-27251253A75C}</a:tableStyleId>
              </a:tblPr>
              <a:tblGrid>
                <a:gridCol w="1323900"/>
                <a:gridCol w="1323900"/>
              </a:tblGrid>
              <a:tr h="274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6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Pros </a:t>
                      </a:r>
                      <a:endParaRPr b="1" sz="6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6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Cons</a:t>
                      </a:r>
                      <a:endParaRPr b="1" sz="6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73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 </a:t>
                      </a:r>
                      <a:r>
                        <a:rPr lang="en" sz="6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Inpatient and Outpatient facilities clubbed together.</a:t>
                      </a:r>
                      <a:endParaRPr sz="6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 clear division of ‘staff’ and ‘patient’ zone</a:t>
                      </a:r>
                      <a:endParaRPr sz="6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 Clear entry point</a:t>
                      </a:r>
                      <a:endParaRPr sz="6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 Ward is expandable</a:t>
                      </a:r>
                      <a:endParaRPr sz="6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 Two accesses</a:t>
                      </a:r>
                      <a:endParaRPr sz="600">
                        <a:solidFill>
                          <a:schemeClr val="dk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 No cross-ventilation in some functions (openings not located on opposite walls)</a:t>
                      </a:r>
                      <a:endParaRPr sz="600">
                        <a:solidFill>
                          <a:schemeClr val="dk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 Formation of dead end.</a:t>
                      </a:r>
                      <a:endParaRPr sz="600">
                        <a:solidFill>
                          <a:schemeClr val="dk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00">
                        <a:solidFill>
                          <a:schemeClr val="dk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00">
                        <a:solidFill>
                          <a:schemeClr val="dk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40"/>
          <p:cNvSpPr txBox="1"/>
          <p:nvPr>
            <p:ph type="title"/>
          </p:nvPr>
        </p:nvSpPr>
        <p:spPr>
          <a:xfrm>
            <a:off x="119350" y="13557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3.7 | Configuring | </a:t>
            </a:r>
            <a:r>
              <a:rPr lang="en">
                <a:solidFill>
                  <a:schemeClr val="dk1"/>
                </a:solidFill>
              </a:rPr>
              <a:t>Space Layout Configurations Option C</a:t>
            </a:r>
            <a:endParaRPr/>
          </a:p>
        </p:txBody>
      </p:sp>
      <p:grpSp>
        <p:nvGrpSpPr>
          <p:cNvPr id="333" name="Google Shape;333;p40"/>
          <p:cNvGrpSpPr/>
          <p:nvPr/>
        </p:nvGrpSpPr>
        <p:grpSpPr>
          <a:xfrm>
            <a:off x="4326988" y="1058725"/>
            <a:ext cx="4694174" cy="3655548"/>
            <a:chOff x="2224913" y="1058725"/>
            <a:chExt cx="4694174" cy="3655548"/>
          </a:xfrm>
        </p:grpSpPr>
        <p:pic>
          <p:nvPicPr>
            <p:cNvPr id="334" name="Google Shape;334;p40"/>
            <p:cNvPicPr preferRelativeResize="0"/>
            <p:nvPr/>
          </p:nvPicPr>
          <p:blipFill rotWithShape="1">
            <a:blip r:embed="rId3">
              <a:alphaModFix/>
            </a:blip>
            <a:srcRect b="4718" l="0" r="0" t="4372"/>
            <a:stretch/>
          </p:blipFill>
          <p:spPr>
            <a:xfrm>
              <a:off x="2224913" y="1058725"/>
              <a:ext cx="4694174" cy="3655548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35" name="Google Shape;335;p40"/>
            <p:cNvGrpSpPr/>
            <p:nvPr/>
          </p:nvGrpSpPr>
          <p:grpSpPr>
            <a:xfrm>
              <a:off x="2984388" y="1447597"/>
              <a:ext cx="3294266" cy="2747912"/>
              <a:chOff x="1457325" y="1180100"/>
              <a:chExt cx="3996925" cy="3334035"/>
            </a:xfrm>
          </p:grpSpPr>
          <p:sp>
            <p:nvSpPr>
              <p:cNvPr id="336" name="Google Shape;336;p40"/>
              <p:cNvSpPr txBox="1"/>
              <p:nvPr/>
            </p:nvSpPr>
            <p:spPr>
              <a:xfrm>
                <a:off x="1457325" y="2250275"/>
                <a:ext cx="578700" cy="336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600">
                    <a:solidFill>
                      <a:srgbClr val="6A277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Lab</a:t>
                </a:r>
                <a:endParaRPr sz="600">
                  <a:solidFill>
                    <a:srgbClr val="6A2773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337" name="Google Shape;337;p40"/>
              <p:cNvSpPr txBox="1"/>
              <p:nvPr/>
            </p:nvSpPr>
            <p:spPr>
              <a:xfrm>
                <a:off x="1457325" y="3021800"/>
                <a:ext cx="578700" cy="560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600">
                    <a:solidFill>
                      <a:srgbClr val="6A277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Emergency Room</a:t>
                </a:r>
                <a:endParaRPr sz="600">
                  <a:solidFill>
                    <a:srgbClr val="6A2773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338" name="Google Shape;338;p40"/>
              <p:cNvSpPr txBox="1"/>
              <p:nvPr/>
            </p:nvSpPr>
            <p:spPr>
              <a:xfrm>
                <a:off x="1628775" y="3954050"/>
                <a:ext cx="578700" cy="448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600">
                    <a:solidFill>
                      <a:srgbClr val="6A277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Ward</a:t>
                </a:r>
                <a:endParaRPr sz="600">
                  <a:solidFill>
                    <a:srgbClr val="6A2773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600">
                    <a:solidFill>
                      <a:srgbClr val="6A277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03</a:t>
                </a:r>
                <a:endParaRPr sz="600">
                  <a:solidFill>
                    <a:srgbClr val="6A2773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339" name="Google Shape;339;p40"/>
              <p:cNvSpPr txBox="1"/>
              <p:nvPr/>
            </p:nvSpPr>
            <p:spPr>
              <a:xfrm>
                <a:off x="2261050" y="3954050"/>
                <a:ext cx="578700" cy="448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600">
                    <a:solidFill>
                      <a:srgbClr val="6A277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Ward</a:t>
                </a:r>
                <a:endParaRPr sz="600">
                  <a:solidFill>
                    <a:srgbClr val="6A2773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600">
                    <a:solidFill>
                      <a:srgbClr val="6A277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02</a:t>
                </a:r>
                <a:endParaRPr sz="600">
                  <a:solidFill>
                    <a:srgbClr val="6A2773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340" name="Google Shape;340;p40"/>
              <p:cNvSpPr txBox="1"/>
              <p:nvPr/>
            </p:nvSpPr>
            <p:spPr>
              <a:xfrm>
                <a:off x="2893325" y="3954050"/>
                <a:ext cx="578700" cy="448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600">
                    <a:solidFill>
                      <a:srgbClr val="6A277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Ward</a:t>
                </a:r>
                <a:endParaRPr sz="600">
                  <a:solidFill>
                    <a:srgbClr val="6A2773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600">
                    <a:solidFill>
                      <a:srgbClr val="6A277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01</a:t>
                </a:r>
                <a:endParaRPr sz="600">
                  <a:solidFill>
                    <a:srgbClr val="6A2773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341" name="Google Shape;341;p40"/>
              <p:cNvSpPr txBox="1"/>
              <p:nvPr/>
            </p:nvSpPr>
            <p:spPr>
              <a:xfrm>
                <a:off x="3621985" y="3954035"/>
                <a:ext cx="665700" cy="560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600">
                    <a:solidFill>
                      <a:srgbClr val="6A277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Cafeteria and Kitchen</a:t>
                </a:r>
                <a:endParaRPr sz="600">
                  <a:solidFill>
                    <a:srgbClr val="6A2773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342" name="Google Shape;342;p40"/>
              <p:cNvSpPr txBox="1"/>
              <p:nvPr/>
            </p:nvSpPr>
            <p:spPr>
              <a:xfrm>
                <a:off x="4736400" y="3150375"/>
                <a:ext cx="578700" cy="672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600">
                    <a:solidFill>
                      <a:srgbClr val="6A277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Forecourt and Reception</a:t>
                </a:r>
                <a:endParaRPr sz="600">
                  <a:solidFill>
                    <a:srgbClr val="6A2773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343" name="Google Shape;343;p40"/>
              <p:cNvSpPr txBox="1"/>
              <p:nvPr/>
            </p:nvSpPr>
            <p:spPr>
              <a:xfrm rot="-5400000">
                <a:off x="4940800" y="1705225"/>
                <a:ext cx="578700" cy="448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600">
                    <a:solidFill>
                      <a:srgbClr val="6A277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Staff</a:t>
                </a:r>
                <a:endParaRPr sz="600">
                  <a:solidFill>
                    <a:srgbClr val="6A2773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600">
                    <a:solidFill>
                      <a:srgbClr val="6A277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Room</a:t>
                </a:r>
                <a:endParaRPr sz="600">
                  <a:solidFill>
                    <a:srgbClr val="6A2773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344" name="Google Shape;344;p40"/>
              <p:cNvSpPr txBox="1"/>
              <p:nvPr/>
            </p:nvSpPr>
            <p:spPr>
              <a:xfrm rot="-5400000">
                <a:off x="4671150" y="3914600"/>
                <a:ext cx="578700" cy="448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600">
                    <a:solidFill>
                      <a:srgbClr val="6A277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Pharmacy</a:t>
                </a:r>
                <a:endParaRPr sz="600">
                  <a:solidFill>
                    <a:srgbClr val="6A2773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345" name="Google Shape;345;p40"/>
              <p:cNvSpPr txBox="1"/>
              <p:nvPr/>
            </p:nvSpPr>
            <p:spPr>
              <a:xfrm>
                <a:off x="3993300" y="1639975"/>
                <a:ext cx="578700" cy="336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600">
                    <a:solidFill>
                      <a:srgbClr val="6A277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Hall</a:t>
                </a:r>
                <a:endParaRPr sz="600">
                  <a:solidFill>
                    <a:srgbClr val="6A2773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346" name="Google Shape;346;p40"/>
              <p:cNvSpPr txBox="1"/>
              <p:nvPr/>
            </p:nvSpPr>
            <p:spPr>
              <a:xfrm>
                <a:off x="3189625" y="1790875"/>
                <a:ext cx="578700" cy="336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600">
                    <a:solidFill>
                      <a:srgbClr val="6A277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OHU</a:t>
                </a:r>
                <a:endParaRPr sz="600">
                  <a:solidFill>
                    <a:srgbClr val="6A2773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347" name="Google Shape;347;p40"/>
              <p:cNvSpPr txBox="1"/>
              <p:nvPr/>
            </p:nvSpPr>
            <p:spPr>
              <a:xfrm>
                <a:off x="3189625" y="1180100"/>
                <a:ext cx="578700" cy="336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600">
                    <a:solidFill>
                      <a:srgbClr val="6A277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PHU</a:t>
                </a:r>
                <a:endParaRPr sz="600">
                  <a:solidFill>
                    <a:srgbClr val="6A2773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348" name="Google Shape;348;p40"/>
              <p:cNvSpPr txBox="1"/>
              <p:nvPr/>
            </p:nvSpPr>
            <p:spPr>
              <a:xfrm>
                <a:off x="2261050" y="1790875"/>
                <a:ext cx="578700" cy="448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600">
                    <a:solidFill>
                      <a:srgbClr val="6A277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Rehab// Physio</a:t>
                </a:r>
                <a:endParaRPr sz="600">
                  <a:solidFill>
                    <a:srgbClr val="6A2773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349" name="Google Shape;349;p40"/>
              <p:cNvSpPr txBox="1"/>
              <p:nvPr/>
            </p:nvSpPr>
            <p:spPr>
              <a:xfrm>
                <a:off x="2261050" y="1180100"/>
                <a:ext cx="578700" cy="336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600">
                    <a:solidFill>
                      <a:srgbClr val="6A277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WCC</a:t>
                </a:r>
                <a:endParaRPr sz="600">
                  <a:solidFill>
                    <a:srgbClr val="6A2773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</p:grpSp>
      </p:grpSp>
      <p:sp>
        <p:nvSpPr>
          <p:cNvPr id="350" name="Google Shape;350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1" name="Google Shape;351;p40"/>
          <p:cNvSpPr txBox="1"/>
          <p:nvPr>
            <p:ph idx="4294967295" type="body"/>
          </p:nvPr>
        </p:nvSpPr>
        <p:spPr>
          <a:xfrm>
            <a:off x="270100" y="1157150"/>
            <a:ext cx="4056900" cy="34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AutoNum type="arabicPeriod"/>
            </a:pPr>
            <a:r>
              <a:rPr lang="en"/>
              <a:t>Areas</a:t>
            </a:r>
            <a:endParaRPr/>
          </a:p>
          <a:p>
            <a:pPr indent="-279400" lvl="1" marL="914400" rtl="0" algn="l">
              <a:spcBef>
                <a:spcPts val="0"/>
              </a:spcBef>
              <a:spcAft>
                <a:spcPts val="0"/>
              </a:spcAft>
              <a:buSzPts val="800"/>
              <a:buAutoNum type="alphaLcPeriod"/>
            </a:pPr>
            <a:r>
              <a:rPr lang="en"/>
              <a:t>Courtyard width minimum to be 3 blocks.</a:t>
            </a:r>
            <a:endParaRPr/>
          </a:p>
          <a:p>
            <a:pPr indent="-279400" lvl="1" marL="914400" rtl="0" algn="l">
              <a:spcBef>
                <a:spcPts val="0"/>
              </a:spcBef>
              <a:spcAft>
                <a:spcPts val="0"/>
              </a:spcAft>
              <a:buSzPts val="800"/>
              <a:buAutoNum type="alphaLcPeriod"/>
            </a:pPr>
            <a:r>
              <a:rPr lang="en"/>
              <a:t>Courtyard length greater than 3*2 blocks.</a:t>
            </a:r>
            <a:endParaRPr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AutoNum type="arabicPeriod"/>
            </a:pPr>
            <a:r>
              <a:rPr lang="en"/>
              <a:t>Wall Module Configuration</a:t>
            </a:r>
            <a:endParaRPr/>
          </a:p>
          <a:p>
            <a:pPr indent="-279400" lvl="1" marL="914400" rtl="0" algn="l">
              <a:spcBef>
                <a:spcPts val="0"/>
              </a:spcBef>
              <a:spcAft>
                <a:spcPts val="0"/>
              </a:spcAft>
              <a:buSzPts val="800"/>
              <a:buAutoNum type="alphaLcPeriod"/>
            </a:pPr>
            <a:r>
              <a:rPr lang="en"/>
              <a:t>Opposite walls in the room to be solid.</a:t>
            </a:r>
            <a:endParaRPr/>
          </a:p>
          <a:p>
            <a:pPr indent="-279400" lvl="1" marL="914400" rtl="0" algn="l">
              <a:spcBef>
                <a:spcPts val="0"/>
              </a:spcBef>
              <a:spcAft>
                <a:spcPts val="0"/>
              </a:spcAft>
              <a:buSzPts val="800"/>
              <a:buAutoNum type="alphaLcPeriod"/>
            </a:pPr>
            <a:r>
              <a:rPr lang="en"/>
              <a:t>Opposite walls in the room to have openings/doors etc.</a:t>
            </a:r>
            <a:endParaRPr/>
          </a:p>
          <a:p>
            <a:pPr indent="-279400" lvl="1" marL="914400" rtl="0" algn="l">
              <a:spcBef>
                <a:spcPts val="0"/>
              </a:spcBef>
              <a:spcAft>
                <a:spcPts val="0"/>
              </a:spcAft>
              <a:buSzPts val="800"/>
              <a:buAutoNum type="alphaLcPeriod"/>
            </a:pPr>
            <a:r>
              <a:rPr lang="en"/>
              <a:t>If the opening and solid clash, introduce an empty block.</a:t>
            </a:r>
            <a:endParaRPr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AutoNum type="arabicPeriod"/>
            </a:pPr>
            <a:r>
              <a:rPr lang="en"/>
              <a:t>Functions</a:t>
            </a:r>
            <a:endParaRPr/>
          </a:p>
          <a:p>
            <a:pPr indent="-279400" lvl="1" marL="914400" rtl="0" algn="l">
              <a:spcBef>
                <a:spcPts val="0"/>
              </a:spcBef>
              <a:spcAft>
                <a:spcPts val="0"/>
              </a:spcAft>
              <a:buSzPts val="800"/>
              <a:buAutoNum type="alphaLcPeriod"/>
            </a:pPr>
            <a:r>
              <a:rPr lang="en"/>
              <a:t>Large hall can't come on top of large hall. Dome height will be very high. Large hall only on top of smaller 1x2, 1x3 spaces.</a:t>
            </a:r>
            <a:endParaRPr/>
          </a:p>
          <a:p>
            <a:pPr indent="-279400" lvl="1" marL="914400" rtl="0" algn="l">
              <a:spcBef>
                <a:spcPts val="0"/>
              </a:spcBef>
              <a:spcAft>
                <a:spcPts val="0"/>
              </a:spcAft>
              <a:buSzPts val="800"/>
              <a:buAutoNum type="alphaLcPeriod"/>
            </a:pPr>
            <a:r>
              <a:rPr lang="en"/>
              <a:t>One side of ward to be left empty - no major functions.</a:t>
            </a:r>
            <a:endParaRPr/>
          </a:p>
          <a:p>
            <a:pPr indent="-279400" lvl="1" marL="914400" rtl="0" algn="l">
              <a:spcBef>
                <a:spcPts val="0"/>
              </a:spcBef>
              <a:spcAft>
                <a:spcPts val="0"/>
              </a:spcAft>
              <a:buSzPts val="800"/>
              <a:buAutoNum type="alphaLcPeriod"/>
            </a:pPr>
            <a:r>
              <a:rPr lang="en"/>
              <a:t>Toilets placement - if there is a toilet block placed, the next one has to be diagonally opposite on the courtyard.</a:t>
            </a:r>
            <a:endParaRPr/>
          </a:p>
          <a:p>
            <a:pPr indent="-279400" lvl="1" marL="914400" rtl="0" algn="l">
              <a:spcBef>
                <a:spcPts val="0"/>
              </a:spcBef>
              <a:spcAft>
                <a:spcPts val="0"/>
              </a:spcAft>
              <a:buSzPts val="800"/>
              <a:buAutoNum type="alphaLcPeriod"/>
            </a:pPr>
            <a:r>
              <a:rPr lang="en"/>
              <a:t>Emergency room placed first.</a:t>
            </a:r>
            <a:endParaRPr/>
          </a:p>
          <a:p>
            <a:pPr indent="-279400" lvl="1" marL="914400" rtl="0" algn="l">
              <a:spcBef>
                <a:spcPts val="0"/>
              </a:spcBef>
              <a:spcAft>
                <a:spcPts val="0"/>
              </a:spcAft>
              <a:buSzPts val="800"/>
              <a:buAutoNum type="alphaLcPeriod"/>
            </a:pPr>
            <a:r>
              <a:rPr lang="en"/>
              <a:t>Reception and Forecourt placed next.</a:t>
            </a:r>
            <a:endParaRPr/>
          </a:p>
          <a:p>
            <a:pPr indent="-273050" lvl="1" marL="914400" rtl="0" algn="l">
              <a:spcBef>
                <a:spcPts val="0"/>
              </a:spcBef>
              <a:spcAft>
                <a:spcPts val="0"/>
              </a:spcAft>
              <a:buSzPts val="700"/>
              <a:buAutoNum type="alphaLcPeriod"/>
            </a:pPr>
            <a:r>
              <a:rPr lang="en"/>
              <a:t>Next functions can be placed as per adjacency - Reception (connected to) Staff; Cafeteria (connected to) Ward and Staff; </a:t>
            </a:r>
            <a:endParaRPr sz="7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AutoNum type="arabicPeriod"/>
            </a:pPr>
            <a:r>
              <a:rPr lang="en"/>
              <a:t>Circulation</a:t>
            </a:r>
            <a:endParaRPr/>
          </a:p>
          <a:p>
            <a:pPr indent="-279400" lvl="1" marL="914400" rtl="0" algn="l">
              <a:spcBef>
                <a:spcPts val="0"/>
              </a:spcBef>
              <a:spcAft>
                <a:spcPts val="0"/>
              </a:spcAft>
              <a:buSzPts val="800"/>
              <a:buAutoNum type="alphaLcPeriod"/>
            </a:pPr>
            <a:r>
              <a:rPr lang="en"/>
              <a:t>Intersection node should provide maximum 2 access to primary functions. Possible configurations - 2P, 2S; 1P, 3S</a:t>
            </a:r>
            <a:endParaRPr/>
          </a:p>
          <a:p>
            <a:pPr indent="-279400" lvl="1" marL="914400" rtl="0" algn="l">
              <a:spcBef>
                <a:spcPts val="0"/>
              </a:spcBef>
              <a:spcAft>
                <a:spcPts val="0"/>
              </a:spcAft>
              <a:buSzPts val="800"/>
              <a:buAutoNum type="alphaLcPeriod"/>
            </a:pPr>
            <a:r>
              <a:rPr lang="en"/>
              <a:t>No access placed on corner voxels.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41"/>
          <p:cNvSpPr txBox="1"/>
          <p:nvPr>
            <p:ph type="title"/>
          </p:nvPr>
        </p:nvSpPr>
        <p:spPr>
          <a:xfrm>
            <a:off x="119350" y="13557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3.7 | Configuring | </a:t>
            </a:r>
            <a:r>
              <a:rPr lang="en">
                <a:solidFill>
                  <a:schemeClr val="dk1"/>
                </a:solidFill>
              </a:rPr>
              <a:t>Computational Configuration - Flowchart</a:t>
            </a:r>
            <a:endParaRPr/>
          </a:p>
        </p:txBody>
      </p:sp>
      <p:sp>
        <p:nvSpPr>
          <p:cNvPr id="357" name="Google Shape;357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58" name="Google Shape;358;p41"/>
          <p:cNvPicPr preferRelativeResize="0"/>
          <p:nvPr/>
        </p:nvPicPr>
        <p:blipFill rotWithShape="1">
          <a:blip r:embed="rId3">
            <a:alphaModFix/>
          </a:blip>
          <a:srcRect b="6050" l="0" r="11000" t="0"/>
          <a:stretch/>
        </p:blipFill>
        <p:spPr>
          <a:xfrm>
            <a:off x="6862125" y="874950"/>
            <a:ext cx="1888975" cy="388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102800"/>
            <a:ext cx="6557326" cy="24511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119350" y="13557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1.1</a:t>
            </a:r>
            <a:r>
              <a:rPr b="1" lang="en">
                <a:solidFill>
                  <a:schemeClr val="dk1"/>
                </a:solidFill>
              </a:rPr>
              <a:t> | Introduction | </a:t>
            </a:r>
            <a:r>
              <a:rPr lang="en">
                <a:solidFill>
                  <a:schemeClr val="dk1"/>
                </a:solidFill>
              </a:rPr>
              <a:t>Design Problem</a:t>
            </a:r>
            <a:endParaRPr/>
          </a:p>
        </p:txBody>
      </p:sp>
      <p:sp>
        <p:nvSpPr>
          <p:cNvPr id="68" name="Google Shape;68;p15"/>
          <p:cNvSpPr txBox="1"/>
          <p:nvPr/>
        </p:nvSpPr>
        <p:spPr>
          <a:xfrm>
            <a:off x="910450" y="3272900"/>
            <a:ext cx="1787700" cy="6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latin typeface="Helvetica Neue"/>
                <a:ea typeface="Helvetica Neue"/>
                <a:cs typeface="Helvetica Neue"/>
                <a:sym typeface="Helvetica Neue"/>
              </a:rPr>
              <a:t>Disproportionate distribution</a:t>
            </a:r>
            <a:r>
              <a:rPr lang="en" sz="900">
                <a:latin typeface="Helvetica Neue"/>
                <a:ea typeface="Helvetica Neue"/>
                <a:cs typeface="Helvetica Neue"/>
                <a:sym typeface="Helvetica Neue"/>
              </a:rPr>
              <a:t> of medical facilities in sectors as per </a:t>
            </a:r>
            <a:r>
              <a:rPr b="1" lang="en" sz="900">
                <a:latin typeface="Helvetica Neue"/>
                <a:ea typeface="Helvetica Neue"/>
                <a:cs typeface="Helvetica Neue"/>
                <a:sym typeface="Helvetica Neue"/>
              </a:rPr>
              <a:t>density</a:t>
            </a:r>
            <a:r>
              <a:rPr lang="en" sz="900"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endParaRPr sz="9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9" name="Google Shape;69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0" name="Google Shape;70;p15"/>
          <p:cNvPicPr preferRelativeResize="0"/>
          <p:nvPr/>
        </p:nvPicPr>
        <p:blipFill rotWithShape="1">
          <a:blip r:embed="rId3">
            <a:alphaModFix/>
          </a:blip>
          <a:srcRect b="15153" l="0" r="0" t="0"/>
          <a:stretch/>
        </p:blipFill>
        <p:spPr>
          <a:xfrm>
            <a:off x="1159625" y="1679250"/>
            <a:ext cx="1289349" cy="1122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5"/>
          <p:cNvPicPr preferRelativeResize="0"/>
          <p:nvPr/>
        </p:nvPicPr>
        <p:blipFill rotWithShape="1">
          <a:blip r:embed="rId4">
            <a:alphaModFix/>
          </a:blip>
          <a:srcRect b="19159" l="0" r="0" t="0"/>
          <a:stretch/>
        </p:blipFill>
        <p:spPr>
          <a:xfrm>
            <a:off x="6695025" y="1679250"/>
            <a:ext cx="1289349" cy="1069401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5"/>
          <p:cNvSpPr txBox="1"/>
          <p:nvPr/>
        </p:nvSpPr>
        <p:spPr>
          <a:xfrm>
            <a:off x="3498750" y="3352550"/>
            <a:ext cx="21465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High pressure</a:t>
            </a:r>
            <a:r>
              <a:rPr lang="en" sz="9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on major healthcare facilities as they as less in number.</a:t>
            </a:r>
            <a:endParaRPr sz="9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3" name="Google Shape;73;p15"/>
          <p:cNvSpPr txBox="1"/>
          <p:nvPr/>
        </p:nvSpPr>
        <p:spPr>
          <a:xfrm>
            <a:off x="6266450" y="3272900"/>
            <a:ext cx="2146500" cy="6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Helvetica Neue"/>
                <a:ea typeface="Helvetica Neue"/>
                <a:cs typeface="Helvetica Neue"/>
                <a:sym typeface="Helvetica Neue"/>
              </a:rPr>
              <a:t>The </a:t>
            </a:r>
            <a:r>
              <a:rPr b="1" lang="en" sz="900">
                <a:latin typeface="Helvetica Neue"/>
                <a:ea typeface="Helvetica Neue"/>
                <a:cs typeface="Helvetica Neue"/>
                <a:sym typeface="Helvetica Neue"/>
              </a:rPr>
              <a:t>walking distance</a:t>
            </a:r>
            <a:r>
              <a:rPr lang="en" sz="900">
                <a:latin typeface="Helvetica Neue"/>
                <a:ea typeface="Helvetica Neue"/>
                <a:cs typeface="Helvetica Neue"/>
                <a:sym typeface="Helvetica Neue"/>
              </a:rPr>
              <a:t> to health care facilities is </a:t>
            </a:r>
            <a:r>
              <a:rPr b="1" lang="en" sz="900">
                <a:latin typeface="Helvetica Neue"/>
                <a:ea typeface="Helvetica Neue"/>
                <a:cs typeface="Helvetica Neue"/>
                <a:sym typeface="Helvetica Neue"/>
              </a:rPr>
              <a:t>high </a:t>
            </a:r>
            <a:r>
              <a:rPr lang="en" sz="900">
                <a:latin typeface="Helvetica Neue"/>
                <a:ea typeface="Helvetica Neue"/>
                <a:cs typeface="Helvetica Neue"/>
                <a:sym typeface="Helvetica Neue"/>
              </a:rPr>
              <a:t>in certain sectors, sometimes greater than 800m.</a:t>
            </a:r>
            <a:endParaRPr sz="9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74" name="Google Shape;74;p15"/>
          <p:cNvPicPr preferRelativeResize="0"/>
          <p:nvPr/>
        </p:nvPicPr>
        <p:blipFill rotWithShape="1">
          <a:blip r:embed="rId5">
            <a:alphaModFix/>
          </a:blip>
          <a:srcRect b="17423" l="0" r="0" t="0"/>
          <a:stretch/>
        </p:blipFill>
        <p:spPr>
          <a:xfrm>
            <a:off x="3977975" y="1742152"/>
            <a:ext cx="1188050" cy="100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42"/>
          <p:cNvSpPr txBox="1"/>
          <p:nvPr>
            <p:ph type="title"/>
          </p:nvPr>
        </p:nvSpPr>
        <p:spPr>
          <a:xfrm>
            <a:off x="119350" y="13557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3.7 | Configuring | </a:t>
            </a:r>
            <a:r>
              <a:rPr lang="en">
                <a:solidFill>
                  <a:schemeClr val="dk1"/>
                </a:solidFill>
              </a:rPr>
              <a:t>Computational C</a:t>
            </a:r>
            <a:r>
              <a:rPr lang="en">
                <a:solidFill>
                  <a:schemeClr val="dk1"/>
                </a:solidFill>
              </a:rPr>
              <a:t>onfiguration of Zones</a:t>
            </a:r>
            <a:endParaRPr/>
          </a:p>
        </p:txBody>
      </p:sp>
      <p:sp>
        <p:nvSpPr>
          <p:cNvPr id="365" name="Google Shape;365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66" name="Google Shape;366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30206" y="765400"/>
            <a:ext cx="4109743" cy="3226950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42"/>
          <p:cNvSpPr txBox="1"/>
          <p:nvPr>
            <p:ph idx="4294967295" type="body"/>
          </p:nvPr>
        </p:nvSpPr>
        <p:spPr>
          <a:xfrm>
            <a:off x="4530200" y="4146950"/>
            <a:ext cx="4056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Example: this hospital requires six wards </a:t>
            </a:r>
            <a:endParaRPr/>
          </a:p>
        </p:txBody>
      </p:sp>
      <p:pic>
        <p:nvPicPr>
          <p:cNvPr id="368" name="Google Shape;368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0075" y="765399"/>
            <a:ext cx="3830450" cy="322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3" name="Google Shape;373;p43"/>
          <p:cNvPicPr preferRelativeResize="0"/>
          <p:nvPr/>
        </p:nvPicPr>
        <p:blipFill rotWithShape="1">
          <a:blip r:embed="rId3">
            <a:alphaModFix/>
          </a:blip>
          <a:srcRect b="6323" l="0" r="5195" t="0"/>
          <a:stretch/>
        </p:blipFill>
        <p:spPr>
          <a:xfrm>
            <a:off x="1317150" y="135575"/>
            <a:ext cx="6635206" cy="4781926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p43"/>
          <p:cNvSpPr txBox="1"/>
          <p:nvPr>
            <p:ph type="title"/>
          </p:nvPr>
        </p:nvSpPr>
        <p:spPr>
          <a:xfrm>
            <a:off x="119350" y="135575"/>
            <a:ext cx="18831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4.0</a:t>
            </a:r>
            <a:r>
              <a:rPr b="1" lang="en">
                <a:solidFill>
                  <a:schemeClr val="dk1"/>
                </a:solidFill>
              </a:rPr>
              <a:t> | Shaping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375" name="Google Shape;375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6" name="Google Shape;376;p43"/>
          <p:cNvSpPr/>
          <p:nvPr/>
        </p:nvSpPr>
        <p:spPr>
          <a:xfrm>
            <a:off x="5703575" y="1913925"/>
            <a:ext cx="820200" cy="358800"/>
          </a:xfrm>
          <a:prstGeom prst="rect">
            <a:avLst/>
          </a:prstGeom>
          <a:noFill/>
          <a:ln cap="flat" cmpd="sng" w="19050">
            <a:solidFill>
              <a:srgbClr val="EE64F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p43"/>
          <p:cNvSpPr/>
          <p:nvPr/>
        </p:nvSpPr>
        <p:spPr>
          <a:xfrm>
            <a:off x="4760600" y="1913925"/>
            <a:ext cx="820200" cy="358800"/>
          </a:xfrm>
          <a:prstGeom prst="rect">
            <a:avLst/>
          </a:prstGeom>
          <a:noFill/>
          <a:ln cap="flat" cmpd="sng" w="19050">
            <a:solidFill>
              <a:srgbClr val="EE64F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p43"/>
          <p:cNvSpPr/>
          <p:nvPr/>
        </p:nvSpPr>
        <p:spPr>
          <a:xfrm>
            <a:off x="4760600" y="3114075"/>
            <a:ext cx="820200" cy="358800"/>
          </a:xfrm>
          <a:prstGeom prst="rect">
            <a:avLst/>
          </a:prstGeom>
          <a:noFill/>
          <a:ln cap="flat" cmpd="sng" w="19050">
            <a:solidFill>
              <a:srgbClr val="EE64F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44"/>
          <p:cNvSpPr txBox="1"/>
          <p:nvPr>
            <p:ph type="title"/>
          </p:nvPr>
        </p:nvSpPr>
        <p:spPr>
          <a:xfrm>
            <a:off x="119350" y="13557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4.1 | Shaping | </a:t>
            </a:r>
            <a:r>
              <a:rPr lang="en">
                <a:solidFill>
                  <a:schemeClr val="dk1"/>
                </a:solidFill>
              </a:rPr>
              <a:t>Roof typology analysis (1/2)</a:t>
            </a:r>
            <a:endParaRPr/>
          </a:p>
        </p:txBody>
      </p:sp>
      <p:sp>
        <p:nvSpPr>
          <p:cNvPr id="384" name="Google Shape;384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85" name="Google Shape;385;p44"/>
          <p:cNvPicPr preferRelativeResize="0"/>
          <p:nvPr/>
        </p:nvPicPr>
        <p:blipFill rotWithShape="1">
          <a:blip r:embed="rId3">
            <a:alphaModFix/>
          </a:blip>
          <a:srcRect b="52233" l="0" r="0" t="0"/>
          <a:stretch/>
        </p:blipFill>
        <p:spPr>
          <a:xfrm>
            <a:off x="1559338" y="653525"/>
            <a:ext cx="6025325" cy="40660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45"/>
          <p:cNvSpPr txBox="1"/>
          <p:nvPr>
            <p:ph type="title"/>
          </p:nvPr>
        </p:nvSpPr>
        <p:spPr>
          <a:xfrm>
            <a:off x="119350" y="13557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4.1 | Shaping | </a:t>
            </a:r>
            <a:r>
              <a:rPr lang="en">
                <a:solidFill>
                  <a:schemeClr val="dk1"/>
                </a:solidFill>
              </a:rPr>
              <a:t>Roof typology analysis (2</a:t>
            </a:r>
            <a:r>
              <a:rPr lang="en">
                <a:solidFill>
                  <a:schemeClr val="dk1"/>
                </a:solidFill>
              </a:rPr>
              <a:t>/2</a:t>
            </a:r>
            <a:r>
              <a:rPr lang="en">
                <a:solidFill>
                  <a:schemeClr val="dk1"/>
                </a:solidFill>
              </a:rPr>
              <a:t>)</a:t>
            </a:r>
            <a:endParaRPr/>
          </a:p>
        </p:txBody>
      </p:sp>
      <p:sp>
        <p:nvSpPr>
          <p:cNvPr id="391" name="Google Shape;391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92" name="Google Shape;392;p45"/>
          <p:cNvPicPr preferRelativeResize="0"/>
          <p:nvPr/>
        </p:nvPicPr>
        <p:blipFill rotWithShape="1">
          <a:blip r:embed="rId3">
            <a:alphaModFix/>
          </a:blip>
          <a:srcRect b="7760" l="0" r="0" t="47765"/>
          <a:stretch/>
        </p:blipFill>
        <p:spPr>
          <a:xfrm>
            <a:off x="1559350" y="982050"/>
            <a:ext cx="6025301" cy="378580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45"/>
          <p:cNvPicPr preferRelativeResize="0"/>
          <p:nvPr/>
        </p:nvPicPr>
        <p:blipFill rotWithShape="1">
          <a:blip r:embed="rId4">
            <a:alphaModFix/>
          </a:blip>
          <a:srcRect b="97147" l="0" r="0" t="0"/>
          <a:stretch/>
        </p:blipFill>
        <p:spPr>
          <a:xfrm>
            <a:off x="1559338" y="653522"/>
            <a:ext cx="6025325" cy="2428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46"/>
          <p:cNvSpPr txBox="1"/>
          <p:nvPr>
            <p:ph type="title"/>
          </p:nvPr>
        </p:nvSpPr>
        <p:spPr>
          <a:xfrm>
            <a:off x="119350" y="13557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4.2 | Shaping | </a:t>
            </a:r>
            <a:r>
              <a:rPr lang="en">
                <a:solidFill>
                  <a:schemeClr val="dk1"/>
                </a:solidFill>
              </a:rPr>
              <a:t>Circulation </a:t>
            </a:r>
            <a:endParaRPr/>
          </a:p>
        </p:txBody>
      </p:sp>
      <p:pic>
        <p:nvPicPr>
          <p:cNvPr id="399" name="Google Shape;39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7338" y="848750"/>
            <a:ext cx="7324623" cy="4130426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47"/>
          <p:cNvSpPr txBox="1"/>
          <p:nvPr>
            <p:ph type="title"/>
          </p:nvPr>
        </p:nvSpPr>
        <p:spPr>
          <a:xfrm>
            <a:off x="119350" y="13557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4.3 | Shaping | </a:t>
            </a:r>
            <a:r>
              <a:rPr lang="en">
                <a:solidFill>
                  <a:schemeClr val="dk1"/>
                </a:solidFill>
              </a:rPr>
              <a:t>Isometric modules </a:t>
            </a:r>
            <a:endParaRPr/>
          </a:p>
        </p:txBody>
      </p:sp>
      <p:grpSp>
        <p:nvGrpSpPr>
          <p:cNvPr id="406" name="Google Shape;406;p47"/>
          <p:cNvGrpSpPr/>
          <p:nvPr/>
        </p:nvGrpSpPr>
        <p:grpSpPr>
          <a:xfrm>
            <a:off x="152400" y="860675"/>
            <a:ext cx="8420149" cy="4130425"/>
            <a:chOff x="152400" y="860675"/>
            <a:chExt cx="8420149" cy="4130425"/>
          </a:xfrm>
        </p:grpSpPr>
        <p:pic>
          <p:nvPicPr>
            <p:cNvPr id="407" name="Google Shape;407;p4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52400" y="860675"/>
              <a:ext cx="8420149" cy="41304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08" name="Google Shape;408;p47"/>
            <p:cNvSpPr txBox="1"/>
            <p:nvPr/>
          </p:nvSpPr>
          <p:spPr>
            <a:xfrm>
              <a:off x="2396000" y="1077825"/>
              <a:ext cx="865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666666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E</a:t>
              </a:r>
              <a:r>
                <a:rPr lang="en" sz="1200">
                  <a:solidFill>
                    <a:srgbClr val="999999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 3x3</a:t>
              </a:r>
              <a:endParaRPr sz="1200">
                <a:solidFill>
                  <a:srgbClr val="999999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09" name="Google Shape;409;p47"/>
            <p:cNvSpPr txBox="1"/>
            <p:nvPr/>
          </p:nvSpPr>
          <p:spPr>
            <a:xfrm>
              <a:off x="4456250" y="1077825"/>
              <a:ext cx="7440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666666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D</a:t>
              </a:r>
              <a:r>
                <a:rPr lang="en" sz="1200">
                  <a:solidFill>
                    <a:srgbClr val="999999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 3x2</a:t>
              </a:r>
              <a:endParaRPr sz="1200">
                <a:solidFill>
                  <a:srgbClr val="999999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10" name="Google Shape;410;p47"/>
            <p:cNvSpPr txBox="1"/>
            <p:nvPr/>
          </p:nvSpPr>
          <p:spPr>
            <a:xfrm>
              <a:off x="6473600" y="1077825"/>
              <a:ext cx="6867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666666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</a:t>
              </a:r>
              <a:r>
                <a:rPr lang="en" sz="1200">
                  <a:solidFill>
                    <a:srgbClr val="999999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 2x2</a:t>
              </a:r>
              <a:endParaRPr sz="1200">
                <a:solidFill>
                  <a:srgbClr val="999999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11" name="Google Shape;411;p47"/>
            <p:cNvSpPr txBox="1"/>
            <p:nvPr/>
          </p:nvSpPr>
          <p:spPr>
            <a:xfrm>
              <a:off x="2396000" y="4089525"/>
              <a:ext cx="865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666666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B</a:t>
              </a:r>
              <a:r>
                <a:rPr lang="en" sz="1200">
                  <a:solidFill>
                    <a:srgbClr val="999999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 </a:t>
              </a:r>
              <a:r>
                <a:rPr lang="en" sz="1200">
                  <a:solidFill>
                    <a:srgbClr val="999999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2x1</a:t>
              </a:r>
              <a:endParaRPr sz="1200">
                <a:solidFill>
                  <a:srgbClr val="999999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12" name="Google Shape;412;p47"/>
            <p:cNvSpPr txBox="1"/>
            <p:nvPr/>
          </p:nvSpPr>
          <p:spPr>
            <a:xfrm>
              <a:off x="3826750" y="4089525"/>
              <a:ext cx="8298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666666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A</a:t>
              </a:r>
              <a:r>
                <a:rPr lang="en" sz="1200">
                  <a:solidFill>
                    <a:srgbClr val="999999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 1</a:t>
              </a:r>
              <a:r>
                <a:rPr lang="en" sz="1200">
                  <a:solidFill>
                    <a:srgbClr val="999999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x1</a:t>
              </a:r>
              <a:endParaRPr sz="1200">
                <a:solidFill>
                  <a:srgbClr val="999999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13" name="Google Shape;413;p47"/>
            <p:cNvSpPr txBox="1"/>
            <p:nvPr/>
          </p:nvSpPr>
          <p:spPr>
            <a:xfrm>
              <a:off x="5293250" y="4089525"/>
              <a:ext cx="6867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666666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A</a:t>
              </a:r>
              <a:r>
                <a:rPr lang="en" sz="1200">
                  <a:solidFill>
                    <a:srgbClr val="999999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 1</a:t>
              </a:r>
              <a:r>
                <a:rPr lang="en" sz="1200">
                  <a:solidFill>
                    <a:srgbClr val="999999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x1</a:t>
              </a:r>
              <a:endParaRPr sz="1200">
                <a:solidFill>
                  <a:srgbClr val="999999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14" name="Google Shape;414;p47"/>
            <p:cNvSpPr txBox="1"/>
            <p:nvPr/>
          </p:nvSpPr>
          <p:spPr>
            <a:xfrm>
              <a:off x="6759750" y="4089525"/>
              <a:ext cx="6867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666666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A</a:t>
              </a:r>
              <a:r>
                <a:rPr lang="en" sz="1200">
                  <a:solidFill>
                    <a:srgbClr val="999999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 1</a:t>
              </a:r>
              <a:r>
                <a:rPr lang="en" sz="1200">
                  <a:solidFill>
                    <a:srgbClr val="999999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x1</a:t>
              </a:r>
              <a:endParaRPr sz="1200">
                <a:solidFill>
                  <a:srgbClr val="999999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415" name="Google Shape;415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0" name="Google Shape;420;p48"/>
          <p:cNvPicPr preferRelativeResize="0"/>
          <p:nvPr/>
        </p:nvPicPr>
        <p:blipFill rotWithShape="1">
          <a:blip r:embed="rId3">
            <a:alphaModFix/>
          </a:blip>
          <a:srcRect b="4718" l="0" r="0" t="4372"/>
          <a:stretch/>
        </p:blipFill>
        <p:spPr>
          <a:xfrm>
            <a:off x="0" y="1058725"/>
            <a:ext cx="4694174" cy="3655548"/>
          </a:xfrm>
          <a:prstGeom prst="rect">
            <a:avLst/>
          </a:prstGeom>
          <a:noFill/>
          <a:ln>
            <a:noFill/>
          </a:ln>
        </p:spPr>
      </p:pic>
      <p:sp>
        <p:nvSpPr>
          <p:cNvPr id="421" name="Google Shape;421;p48"/>
          <p:cNvSpPr txBox="1"/>
          <p:nvPr>
            <p:ph type="title"/>
          </p:nvPr>
        </p:nvSpPr>
        <p:spPr>
          <a:xfrm>
            <a:off x="119350" y="13557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4.3 | Shaping | </a:t>
            </a:r>
            <a:r>
              <a:rPr lang="en">
                <a:solidFill>
                  <a:schemeClr val="dk1"/>
                </a:solidFill>
              </a:rPr>
              <a:t>Space Layout Option C</a:t>
            </a:r>
            <a:endParaRPr/>
          </a:p>
        </p:txBody>
      </p:sp>
      <p:grpSp>
        <p:nvGrpSpPr>
          <p:cNvPr id="422" name="Google Shape;422;p48"/>
          <p:cNvGrpSpPr/>
          <p:nvPr/>
        </p:nvGrpSpPr>
        <p:grpSpPr>
          <a:xfrm>
            <a:off x="688762" y="1447597"/>
            <a:ext cx="3364978" cy="2747924"/>
            <a:chOff x="1371530" y="1180100"/>
            <a:chExt cx="4082720" cy="3334050"/>
          </a:xfrm>
        </p:grpSpPr>
        <p:sp>
          <p:nvSpPr>
            <p:cNvPr id="423" name="Google Shape;423;p48"/>
            <p:cNvSpPr txBox="1"/>
            <p:nvPr/>
          </p:nvSpPr>
          <p:spPr>
            <a:xfrm>
              <a:off x="1457325" y="2250275"/>
              <a:ext cx="578700" cy="33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rgbClr val="6A277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Lab</a:t>
              </a:r>
              <a:endParaRPr sz="600">
                <a:solidFill>
                  <a:srgbClr val="6A2773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24" name="Google Shape;424;p48"/>
            <p:cNvSpPr txBox="1"/>
            <p:nvPr/>
          </p:nvSpPr>
          <p:spPr>
            <a:xfrm>
              <a:off x="1371530" y="3046064"/>
              <a:ext cx="750300" cy="44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rgbClr val="6A277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Emergency Room</a:t>
              </a:r>
              <a:endParaRPr sz="600">
                <a:solidFill>
                  <a:srgbClr val="6A2773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25" name="Google Shape;425;p48"/>
            <p:cNvSpPr txBox="1"/>
            <p:nvPr/>
          </p:nvSpPr>
          <p:spPr>
            <a:xfrm>
              <a:off x="1628775" y="3954050"/>
              <a:ext cx="578700" cy="44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rgbClr val="6A277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Ward</a:t>
              </a:r>
              <a:endParaRPr sz="600">
                <a:solidFill>
                  <a:srgbClr val="6A2773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rgbClr val="6A277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03</a:t>
              </a:r>
              <a:endParaRPr sz="600">
                <a:solidFill>
                  <a:srgbClr val="6A2773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26" name="Google Shape;426;p48"/>
            <p:cNvSpPr txBox="1"/>
            <p:nvPr/>
          </p:nvSpPr>
          <p:spPr>
            <a:xfrm>
              <a:off x="2261050" y="3954050"/>
              <a:ext cx="578700" cy="44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rgbClr val="6A277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Ward</a:t>
              </a:r>
              <a:endParaRPr sz="600">
                <a:solidFill>
                  <a:srgbClr val="6A2773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rgbClr val="6A277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02</a:t>
              </a:r>
              <a:endParaRPr sz="600">
                <a:solidFill>
                  <a:srgbClr val="6A2773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27" name="Google Shape;427;p48"/>
            <p:cNvSpPr txBox="1"/>
            <p:nvPr/>
          </p:nvSpPr>
          <p:spPr>
            <a:xfrm>
              <a:off x="2893325" y="3954050"/>
              <a:ext cx="578700" cy="44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rgbClr val="6A277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Ward</a:t>
              </a:r>
              <a:endParaRPr sz="600">
                <a:solidFill>
                  <a:srgbClr val="6A2773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rgbClr val="6A277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01</a:t>
              </a:r>
              <a:endParaRPr sz="600">
                <a:solidFill>
                  <a:srgbClr val="6A2773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28" name="Google Shape;428;p48"/>
            <p:cNvSpPr txBox="1"/>
            <p:nvPr/>
          </p:nvSpPr>
          <p:spPr>
            <a:xfrm>
              <a:off x="3621975" y="3954050"/>
              <a:ext cx="578700" cy="560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rgbClr val="6A277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Cafeteria and Kitchen</a:t>
              </a:r>
              <a:endParaRPr sz="600">
                <a:solidFill>
                  <a:srgbClr val="6A2773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29" name="Google Shape;429;p48"/>
            <p:cNvSpPr txBox="1"/>
            <p:nvPr/>
          </p:nvSpPr>
          <p:spPr>
            <a:xfrm>
              <a:off x="4736400" y="3150375"/>
              <a:ext cx="578700" cy="67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rgbClr val="6A277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Forecourt and Reception</a:t>
              </a:r>
              <a:endParaRPr sz="600">
                <a:solidFill>
                  <a:srgbClr val="6A2773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30" name="Google Shape;430;p48"/>
            <p:cNvSpPr txBox="1"/>
            <p:nvPr/>
          </p:nvSpPr>
          <p:spPr>
            <a:xfrm rot="-5400000">
              <a:off x="4940800" y="1705225"/>
              <a:ext cx="578700" cy="44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rgbClr val="6A277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Staff</a:t>
              </a:r>
              <a:endParaRPr sz="600">
                <a:solidFill>
                  <a:srgbClr val="6A2773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rgbClr val="6A277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Room</a:t>
              </a:r>
              <a:endParaRPr sz="600">
                <a:solidFill>
                  <a:srgbClr val="6A2773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31" name="Google Shape;431;p48"/>
            <p:cNvSpPr txBox="1"/>
            <p:nvPr/>
          </p:nvSpPr>
          <p:spPr>
            <a:xfrm rot="-5400000">
              <a:off x="4671150" y="3914600"/>
              <a:ext cx="578700" cy="44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rgbClr val="6A277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Pharmacy</a:t>
              </a:r>
              <a:endParaRPr sz="600">
                <a:solidFill>
                  <a:srgbClr val="6A2773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32" name="Google Shape;432;p48"/>
            <p:cNvSpPr txBox="1"/>
            <p:nvPr/>
          </p:nvSpPr>
          <p:spPr>
            <a:xfrm>
              <a:off x="3993300" y="1639975"/>
              <a:ext cx="578700" cy="33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rgbClr val="6A277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Hall</a:t>
              </a:r>
              <a:endParaRPr sz="600">
                <a:solidFill>
                  <a:srgbClr val="6A2773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33" name="Google Shape;433;p48"/>
            <p:cNvSpPr txBox="1"/>
            <p:nvPr/>
          </p:nvSpPr>
          <p:spPr>
            <a:xfrm>
              <a:off x="3189625" y="1790875"/>
              <a:ext cx="578700" cy="33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rgbClr val="6A277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OHU</a:t>
              </a:r>
              <a:endParaRPr sz="600">
                <a:solidFill>
                  <a:srgbClr val="6A2773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34" name="Google Shape;434;p48"/>
            <p:cNvSpPr txBox="1"/>
            <p:nvPr/>
          </p:nvSpPr>
          <p:spPr>
            <a:xfrm>
              <a:off x="3189625" y="1180100"/>
              <a:ext cx="578700" cy="33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rgbClr val="6A277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PHU</a:t>
              </a:r>
              <a:endParaRPr sz="600">
                <a:solidFill>
                  <a:srgbClr val="6A2773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35" name="Google Shape;435;p48"/>
            <p:cNvSpPr txBox="1"/>
            <p:nvPr/>
          </p:nvSpPr>
          <p:spPr>
            <a:xfrm>
              <a:off x="2261050" y="1790875"/>
              <a:ext cx="578700" cy="44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rgbClr val="6A277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Rehab// Physio</a:t>
              </a:r>
              <a:endParaRPr sz="600">
                <a:solidFill>
                  <a:srgbClr val="6A2773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36" name="Google Shape;436;p48"/>
            <p:cNvSpPr txBox="1"/>
            <p:nvPr/>
          </p:nvSpPr>
          <p:spPr>
            <a:xfrm>
              <a:off x="2261050" y="1180100"/>
              <a:ext cx="578700" cy="33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rgbClr val="6A277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WCC</a:t>
              </a:r>
              <a:endParaRPr sz="600">
                <a:solidFill>
                  <a:srgbClr val="6A2773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pic>
        <p:nvPicPr>
          <p:cNvPr id="437" name="Google Shape;437;p48"/>
          <p:cNvPicPr preferRelativeResize="0"/>
          <p:nvPr/>
        </p:nvPicPr>
        <p:blipFill rotWithShape="1">
          <a:blip r:embed="rId4">
            <a:alphaModFix/>
          </a:blip>
          <a:srcRect b="0" l="10650" r="9630" t="2685"/>
          <a:stretch/>
        </p:blipFill>
        <p:spPr>
          <a:xfrm>
            <a:off x="4114950" y="1447600"/>
            <a:ext cx="4964649" cy="2972827"/>
          </a:xfrm>
          <a:prstGeom prst="rect">
            <a:avLst/>
          </a:prstGeom>
          <a:noFill/>
          <a:ln>
            <a:noFill/>
          </a:ln>
        </p:spPr>
      </p:pic>
      <p:sp>
        <p:nvSpPr>
          <p:cNvPr id="438" name="Google Shape;438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3" name="Google Shape;443;p49"/>
          <p:cNvPicPr preferRelativeResize="0"/>
          <p:nvPr/>
        </p:nvPicPr>
        <p:blipFill rotWithShape="1">
          <a:blip r:embed="rId3">
            <a:alphaModFix/>
          </a:blip>
          <a:srcRect b="6233" l="0" r="4988" t="4964"/>
          <a:stretch/>
        </p:blipFill>
        <p:spPr>
          <a:xfrm>
            <a:off x="1034150" y="163938"/>
            <a:ext cx="7075699" cy="4815626"/>
          </a:xfrm>
          <a:prstGeom prst="rect">
            <a:avLst/>
          </a:prstGeom>
          <a:noFill/>
          <a:ln>
            <a:noFill/>
          </a:ln>
        </p:spPr>
      </p:pic>
      <p:sp>
        <p:nvSpPr>
          <p:cNvPr id="444" name="Google Shape;444;p49"/>
          <p:cNvSpPr txBox="1"/>
          <p:nvPr>
            <p:ph type="title"/>
          </p:nvPr>
        </p:nvSpPr>
        <p:spPr>
          <a:xfrm>
            <a:off x="119350" y="13557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5.0 | Construction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445" name="Google Shape;445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46" name="Google Shape;446;p49"/>
          <p:cNvSpPr/>
          <p:nvPr/>
        </p:nvSpPr>
        <p:spPr>
          <a:xfrm>
            <a:off x="4927275" y="1490050"/>
            <a:ext cx="820200" cy="358800"/>
          </a:xfrm>
          <a:prstGeom prst="rect">
            <a:avLst/>
          </a:prstGeom>
          <a:noFill/>
          <a:ln cap="flat" cmpd="sng" w="19050">
            <a:solidFill>
              <a:srgbClr val="EE64F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p49"/>
          <p:cNvSpPr/>
          <p:nvPr/>
        </p:nvSpPr>
        <p:spPr>
          <a:xfrm>
            <a:off x="3793800" y="1490050"/>
            <a:ext cx="820200" cy="358800"/>
          </a:xfrm>
          <a:prstGeom prst="rect">
            <a:avLst/>
          </a:prstGeom>
          <a:noFill/>
          <a:ln cap="flat" cmpd="sng" w="19050">
            <a:solidFill>
              <a:srgbClr val="EE64F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" name="Google Shape;448;p49"/>
          <p:cNvSpPr/>
          <p:nvPr/>
        </p:nvSpPr>
        <p:spPr>
          <a:xfrm>
            <a:off x="3793800" y="2047275"/>
            <a:ext cx="820200" cy="358800"/>
          </a:xfrm>
          <a:prstGeom prst="rect">
            <a:avLst/>
          </a:prstGeom>
          <a:noFill/>
          <a:ln cap="flat" cmpd="sng" w="19050">
            <a:solidFill>
              <a:srgbClr val="EE64F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" name="Google Shape;449;p49"/>
          <p:cNvSpPr/>
          <p:nvPr/>
        </p:nvSpPr>
        <p:spPr>
          <a:xfrm>
            <a:off x="3793800" y="2661625"/>
            <a:ext cx="820200" cy="358800"/>
          </a:xfrm>
          <a:prstGeom prst="rect">
            <a:avLst/>
          </a:prstGeom>
          <a:noFill/>
          <a:ln cap="flat" cmpd="sng" w="19050">
            <a:solidFill>
              <a:srgbClr val="EE64F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50"/>
          <p:cNvSpPr txBox="1"/>
          <p:nvPr>
            <p:ph type="title"/>
          </p:nvPr>
        </p:nvSpPr>
        <p:spPr>
          <a:xfrm>
            <a:off x="119350" y="13557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6</a:t>
            </a:r>
            <a:r>
              <a:rPr b="1" lang="en">
                <a:solidFill>
                  <a:schemeClr val="dk1"/>
                </a:solidFill>
              </a:rPr>
              <a:t>.0 | Next Steps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455" name="Google Shape;455;p50"/>
          <p:cNvSpPr txBox="1"/>
          <p:nvPr>
            <p:ph idx="4294967295" type="body"/>
          </p:nvPr>
        </p:nvSpPr>
        <p:spPr>
          <a:xfrm>
            <a:off x="270200" y="708275"/>
            <a:ext cx="8520600" cy="403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➔"/>
            </a:pPr>
            <a:r>
              <a:rPr b="1" lang="en"/>
              <a:t>Configuration</a:t>
            </a:r>
            <a:br>
              <a:rPr lang="en"/>
            </a:br>
            <a:r>
              <a:rPr lang="en"/>
              <a:t>- Program the zone configuration on grasshopper using kangaroo.</a:t>
            </a:r>
            <a:br>
              <a:rPr lang="en"/>
            </a:br>
            <a:r>
              <a:rPr lang="en"/>
              <a:t>- Program the functions within the zone on python using carcassonne logic.</a:t>
            </a:r>
            <a:br>
              <a:rPr lang="en"/>
            </a:br>
            <a:endParaRPr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➔"/>
            </a:pPr>
            <a:r>
              <a:rPr b="1" lang="en"/>
              <a:t>Shaping</a:t>
            </a:r>
            <a:br>
              <a:rPr b="1" lang="en"/>
            </a:br>
            <a:r>
              <a:rPr lang="en"/>
              <a:t>- Develop logic for configuring roof/ceiling.</a:t>
            </a:r>
            <a:br>
              <a:rPr lang="en"/>
            </a:br>
            <a:r>
              <a:rPr lang="en"/>
              <a:t>- Structural analysis of roof types and shape optimization.</a:t>
            </a:r>
            <a:br>
              <a:rPr lang="en"/>
            </a:br>
            <a:endParaRPr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➔"/>
            </a:pPr>
            <a:r>
              <a:rPr b="1" lang="en"/>
              <a:t>Construction</a:t>
            </a:r>
            <a:br>
              <a:rPr lang="en"/>
            </a:br>
            <a:r>
              <a:rPr lang="en"/>
              <a:t>- Study into material composition and sizes of bricks.</a:t>
            </a:r>
            <a:br>
              <a:rPr lang="en"/>
            </a:br>
            <a:r>
              <a:rPr lang="en"/>
              <a:t>- Start with tessellation for the brick layering pattern.</a:t>
            </a:r>
            <a:endParaRPr/>
          </a:p>
        </p:txBody>
      </p:sp>
      <p:sp>
        <p:nvSpPr>
          <p:cNvPr id="456" name="Google Shape;456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51"/>
          <p:cNvSpPr txBox="1"/>
          <p:nvPr/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Module Size Finding</a:t>
            </a:r>
            <a:endParaRPr b="1" sz="36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62" name="Google Shape;462;p51"/>
          <p:cNvSpPr txBox="1"/>
          <p:nvPr/>
        </p:nvSpPr>
        <p:spPr>
          <a:xfrm>
            <a:off x="3332850" y="2992650"/>
            <a:ext cx="2478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Configuring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/>
          <p:nvPr>
            <p:ph type="title"/>
          </p:nvPr>
        </p:nvSpPr>
        <p:spPr>
          <a:xfrm>
            <a:off x="119350" y="13557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1.2 | Introduction </a:t>
            </a:r>
            <a:r>
              <a:rPr b="1" lang="en">
                <a:solidFill>
                  <a:schemeClr val="dk1"/>
                </a:solidFill>
              </a:rPr>
              <a:t>| </a:t>
            </a:r>
            <a:r>
              <a:rPr lang="en">
                <a:solidFill>
                  <a:schemeClr val="dk1"/>
                </a:solidFill>
              </a:rPr>
              <a:t>Vision &amp; Project</a:t>
            </a:r>
            <a:endParaRPr/>
          </a:p>
        </p:txBody>
      </p:sp>
      <p:sp>
        <p:nvSpPr>
          <p:cNvPr id="80" name="Google Shape;80;p16"/>
          <p:cNvSpPr txBox="1"/>
          <p:nvPr/>
        </p:nvSpPr>
        <p:spPr>
          <a:xfrm>
            <a:off x="1773900" y="1509150"/>
            <a:ext cx="54162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Making basic and supplementary healthcare</a:t>
            </a:r>
            <a:r>
              <a:rPr b="1" lang="en" sz="2000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more accessible </a:t>
            </a:r>
            <a:r>
              <a:rPr lang="en" sz="2000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to the people of Zaatari.</a:t>
            </a:r>
            <a:endParaRPr sz="2000">
              <a:solidFill>
                <a:srgbClr val="66666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1" name="Google Shape;81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2" name="Google Shape;82;p16"/>
          <p:cNvSpPr txBox="1"/>
          <p:nvPr/>
        </p:nvSpPr>
        <p:spPr>
          <a:xfrm>
            <a:off x="1773900" y="2690550"/>
            <a:ext cx="54162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Our aim is to create a </a:t>
            </a:r>
            <a:r>
              <a:rPr b="1" lang="en" sz="2000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flexible </a:t>
            </a:r>
            <a:r>
              <a:rPr lang="en" sz="2000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tool to design hospitals based on </a:t>
            </a:r>
            <a:r>
              <a:rPr b="1" lang="en" sz="2000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specific </a:t>
            </a:r>
            <a:r>
              <a:rPr lang="en" sz="2000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local and urban needs. </a:t>
            </a:r>
            <a:endParaRPr sz="2000">
              <a:solidFill>
                <a:srgbClr val="66666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68" name="Google Shape;468;p52"/>
          <p:cNvPicPr preferRelativeResize="0"/>
          <p:nvPr/>
        </p:nvPicPr>
        <p:blipFill rotWithShape="1">
          <a:blip r:embed="rId3">
            <a:alphaModFix/>
          </a:blip>
          <a:srcRect b="18725" l="0" r="0" t="0"/>
          <a:stretch/>
        </p:blipFill>
        <p:spPr>
          <a:xfrm>
            <a:off x="152400" y="76200"/>
            <a:ext cx="8839202" cy="1906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9" name="Google Shape;469;p52"/>
          <p:cNvPicPr preferRelativeResize="0"/>
          <p:nvPr/>
        </p:nvPicPr>
        <p:blipFill rotWithShape="1">
          <a:blip r:embed="rId4">
            <a:alphaModFix/>
          </a:blip>
          <a:srcRect b="21133" l="1790" r="2962" t="19150"/>
          <a:stretch/>
        </p:blipFill>
        <p:spPr>
          <a:xfrm>
            <a:off x="2330500" y="1884775"/>
            <a:ext cx="6565898" cy="2908799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Google Shape;470;p52"/>
          <p:cNvSpPr txBox="1"/>
          <p:nvPr/>
        </p:nvSpPr>
        <p:spPr>
          <a:xfrm>
            <a:off x="152400" y="2092350"/>
            <a:ext cx="1474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Courier New"/>
                <a:ea typeface="Courier New"/>
                <a:cs typeface="Courier New"/>
                <a:sym typeface="Courier New"/>
              </a:rPr>
              <a:t>Configuring</a:t>
            </a:r>
            <a:endParaRPr b="1" sz="12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71" name="Google Shape;471;p52"/>
          <p:cNvSpPr txBox="1"/>
          <p:nvPr/>
        </p:nvSpPr>
        <p:spPr>
          <a:xfrm>
            <a:off x="152400" y="2478600"/>
            <a:ext cx="19893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9900FF"/>
                </a:solidFill>
                <a:latin typeface="Courier New"/>
                <a:ea typeface="Courier New"/>
                <a:cs typeface="Courier New"/>
                <a:sym typeface="Courier New"/>
              </a:rPr>
              <a:t>Module Size </a:t>
            </a:r>
            <a:endParaRPr b="1" sz="900">
              <a:solidFill>
                <a:srgbClr val="9900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9900FF"/>
                </a:solidFill>
                <a:latin typeface="Courier New"/>
                <a:ea typeface="Courier New"/>
                <a:cs typeface="Courier New"/>
                <a:sym typeface="Courier New"/>
              </a:rPr>
              <a:t>= X * No. of people</a:t>
            </a:r>
            <a:endParaRPr b="1" sz="900">
              <a:solidFill>
                <a:srgbClr val="9900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9900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X is the fraction of function with respect to the total area.</a:t>
            </a:r>
            <a:endParaRPr sz="8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9900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9900FF"/>
                </a:solidFill>
                <a:latin typeface="Courier New"/>
                <a:ea typeface="Courier New"/>
                <a:cs typeface="Courier New"/>
                <a:sym typeface="Courier New"/>
              </a:rPr>
              <a:t>For eg: </a:t>
            </a:r>
            <a:endParaRPr b="1" sz="800">
              <a:solidFill>
                <a:srgbClr val="9900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ourier New"/>
                <a:ea typeface="Courier New"/>
                <a:cs typeface="Courier New"/>
                <a:sym typeface="Courier New"/>
              </a:rPr>
              <a:t>Forecourt Size </a:t>
            </a:r>
            <a:endParaRPr sz="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ourier New"/>
                <a:ea typeface="Courier New"/>
                <a:cs typeface="Courier New"/>
                <a:sym typeface="Courier New"/>
              </a:rPr>
              <a:t>= 0.5 * 50 = </a:t>
            </a:r>
            <a:r>
              <a:rPr b="1" lang="en" sz="800">
                <a:solidFill>
                  <a:srgbClr val="9900FF"/>
                </a:solidFill>
                <a:latin typeface="Courier New"/>
                <a:ea typeface="Courier New"/>
                <a:cs typeface="Courier New"/>
                <a:sym typeface="Courier New"/>
              </a:rPr>
              <a:t>25 sq.m</a:t>
            </a:r>
            <a:endParaRPr b="1" sz="800">
              <a:solidFill>
                <a:srgbClr val="9900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 txBox="1"/>
          <p:nvPr>
            <p:ph type="title"/>
          </p:nvPr>
        </p:nvSpPr>
        <p:spPr>
          <a:xfrm>
            <a:off x="119350" y="13557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1.3 | Introduction </a:t>
            </a:r>
            <a:r>
              <a:rPr b="1" lang="en">
                <a:solidFill>
                  <a:schemeClr val="dk1"/>
                </a:solidFill>
              </a:rPr>
              <a:t>| </a:t>
            </a:r>
            <a:r>
              <a:rPr lang="en">
                <a:solidFill>
                  <a:schemeClr val="dk1"/>
                </a:solidFill>
              </a:rPr>
              <a:t>Process </a:t>
            </a:r>
            <a:r>
              <a:rPr lang="en">
                <a:solidFill>
                  <a:schemeClr val="dk1"/>
                </a:solidFill>
              </a:rPr>
              <a:t>Flowchart </a:t>
            </a:r>
            <a:endParaRPr/>
          </a:p>
        </p:txBody>
      </p:sp>
      <p:sp>
        <p:nvSpPr>
          <p:cNvPr id="88" name="Google Shape;88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9" name="Google Shape;89;p17"/>
          <p:cNvPicPr preferRelativeResize="0"/>
          <p:nvPr/>
        </p:nvPicPr>
        <p:blipFill rotWithShape="1">
          <a:blip r:embed="rId3">
            <a:alphaModFix/>
          </a:blip>
          <a:srcRect b="2075" l="0" r="2238" t="0"/>
          <a:stretch/>
        </p:blipFill>
        <p:spPr>
          <a:xfrm>
            <a:off x="152400" y="860675"/>
            <a:ext cx="8730900" cy="380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8"/>
          <p:cNvPicPr preferRelativeResize="0"/>
          <p:nvPr/>
        </p:nvPicPr>
        <p:blipFill rotWithShape="1">
          <a:blip r:embed="rId3">
            <a:alphaModFix/>
          </a:blip>
          <a:srcRect b="5347" l="0" r="0" t="0"/>
          <a:stretch/>
        </p:blipFill>
        <p:spPr>
          <a:xfrm>
            <a:off x="1886050" y="135574"/>
            <a:ext cx="5227425" cy="4787901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8"/>
          <p:cNvSpPr txBox="1"/>
          <p:nvPr>
            <p:ph type="title"/>
          </p:nvPr>
        </p:nvSpPr>
        <p:spPr>
          <a:xfrm>
            <a:off x="119350" y="13557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2.0</a:t>
            </a:r>
            <a:r>
              <a:rPr b="1" lang="en">
                <a:solidFill>
                  <a:schemeClr val="dk1"/>
                </a:solidFill>
              </a:rPr>
              <a:t> | </a:t>
            </a:r>
            <a:r>
              <a:rPr b="1" lang="en">
                <a:solidFill>
                  <a:schemeClr val="dk1"/>
                </a:solidFill>
              </a:rPr>
              <a:t>Analysis</a:t>
            </a:r>
            <a:endParaRPr b="1"/>
          </a:p>
        </p:txBody>
      </p:sp>
      <p:sp>
        <p:nvSpPr>
          <p:cNvPr id="96" name="Google Shape;96;p18"/>
          <p:cNvSpPr/>
          <p:nvPr/>
        </p:nvSpPr>
        <p:spPr>
          <a:xfrm>
            <a:off x="4250075" y="2043325"/>
            <a:ext cx="963000" cy="421200"/>
          </a:xfrm>
          <a:prstGeom prst="rect">
            <a:avLst/>
          </a:prstGeom>
          <a:noFill/>
          <a:ln cap="flat" cmpd="sng" w="19050">
            <a:solidFill>
              <a:srgbClr val="EE64F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8"/>
          <p:cNvSpPr/>
          <p:nvPr/>
        </p:nvSpPr>
        <p:spPr>
          <a:xfrm>
            <a:off x="4250075" y="2733450"/>
            <a:ext cx="963000" cy="421200"/>
          </a:xfrm>
          <a:prstGeom prst="rect">
            <a:avLst/>
          </a:prstGeom>
          <a:noFill/>
          <a:ln cap="flat" cmpd="sng" w="19050">
            <a:solidFill>
              <a:srgbClr val="EE64F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8"/>
          <p:cNvSpPr/>
          <p:nvPr/>
        </p:nvSpPr>
        <p:spPr>
          <a:xfrm>
            <a:off x="4250075" y="3995850"/>
            <a:ext cx="963000" cy="421200"/>
          </a:xfrm>
          <a:prstGeom prst="rect">
            <a:avLst/>
          </a:prstGeom>
          <a:noFill/>
          <a:ln cap="flat" cmpd="sng" w="19050">
            <a:solidFill>
              <a:srgbClr val="EE64F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9"/>
          <p:cNvSpPr txBox="1"/>
          <p:nvPr>
            <p:ph type="title"/>
          </p:nvPr>
        </p:nvSpPr>
        <p:spPr>
          <a:xfrm>
            <a:off x="119350" y="13557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2.1 </a:t>
            </a:r>
            <a:r>
              <a:rPr b="1" lang="en">
                <a:solidFill>
                  <a:schemeClr val="dk1"/>
                </a:solidFill>
              </a:rPr>
              <a:t>| Analysis | </a:t>
            </a:r>
            <a:r>
              <a:rPr lang="en">
                <a:solidFill>
                  <a:schemeClr val="dk1"/>
                </a:solidFill>
              </a:rPr>
              <a:t>Site </a:t>
            </a:r>
            <a:endParaRPr/>
          </a:p>
        </p:txBody>
      </p:sp>
      <p:pic>
        <p:nvPicPr>
          <p:cNvPr id="105" name="Google Shape;10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59288" y="2805338"/>
            <a:ext cx="2795200" cy="1978458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06" name="Google Shape;106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04813" y="658200"/>
            <a:ext cx="2795207" cy="19744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07" name="Google Shape;107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59288" y="658200"/>
            <a:ext cx="2795201" cy="1976793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08" name="Google Shape;108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04813" y="2804175"/>
            <a:ext cx="2795201" cy="197682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09" name="Google Shape;109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0"/>
          <p:cNvSpPr txBox="1"/>
          <p:nvPr>
            <p:ph type="title"/>
          </p:nvPr>
        </p:nvSpPr>
        <p:spPr>
          <a:xfrm>
            <a:off x="119350" y="13557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2.1 | Analysis | </a:t>
            </a:r>
            <a:r>
              <a:rPr lang="en">
                <a:solidFill>
                  <a:schemeClr val="dk1"/>
                </a:solidFill>
              </a:rPr>
              <a:t>Site </a:t>
            </a:r>
            <a:endParaRPr/>
          </a:p>
        </p:txBody>
      </p:sp>
      <p:pic>
        <p:nvPicPr>
          <p:cNvPr id="115" name="Google Shape;11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825" y="773825"/>
            <a:ext cx="5090549" cy="3595849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16" name="Google Shape;116;p20"/>
          <p:cNvSpPr txBox="1"/>
          <p:nvPr/>
        </p:nvSpPr>
        <p:spPr>
          <a:xfrm>
            <a:off x="5366575" y="621425"/>
            <a:ext cx="3446400" cy="20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Organisation</a:t>
            </a:r>
            <a:endParaRPr>
              <a:solidFill>
                <a:srgbClr val="43434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9999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Facilities are sorted by scale: </a:t>
            </a:r>
            <a:endParaRPr sz="1200">
              <a:solidFill>
                <a:srgbClr val="999999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9999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Small local clinics and large regional hospitals. </a:t>
            </a:r>
            <a:endParaRPr sz="1200">
              <a:solidFill>
                <a:srgbClr val="999999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999999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9999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Decentralized local clinics improve </a:t>
            </a:r>
            <a:r>
              <a:rPr b="1" lang="en" sz="1200">
                <a:solidFill>
                  <a:srgbClr val="99999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accessibility </a:t>
            </a:r>
            <a:r>
              <a:rPr lang="en" sz="1200">
                <a:solidFill>
                  <a:srgbClr val="99999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 day-to-day care; </a:t>
            </a:r>
            <a:endParaRPr sz="1200">
              <a:solidFill>
                <a:srgbClr val="999999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999999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9999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Centralized regional hospitals improve </a:t>
            </a:r>
            <a:r>
              <a:rPr b="1" lang="en" sz="1200">
                <a:solidFill>
                  <a:srgbClr val="99999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efficiency </a:t>
            </a:r>
            <a:r>
              <a:rPr lang="en" sz="1200">
                <a:solidFill>
                  <a:srgbClr val="99999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at providing specialized care.   </a:t>
            </a:r>
            <a:r>
              <a:rPr lang="en" sz="1200">
                <a:solidFill>
                  <a:srgbClr val="99999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1200">
              <a:solidFill>
                <a:srgbClr val="999999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7" name="Google Shape;117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1"/>
          <p:cNvSpPr txBox="1"/>
          <p:nvPr>
            <p:ph type="title"/>
          </p:nvPr>
        </p:nvSpPr>
        <p:spPr>
          <a:xfrm>
            <a:off x="119350" y="13557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2.1 | Analysis | </a:t>
            </a:r>
            <a:r>
              <a:rPr lang="en">
                <a:solidFill>
                  <a:schemeClr val="dk1"/>
                </a:solidFill>
              </a:rPr>
              <a:t>Compounded query</a:t>
            </a:r>
            <a:endParaRPr/>
          </a:p>
        </p:txBody>
      </p:sp>
      <p:pic>
        <p:nvPicPr>
          <p:cNvPr id="123" name="Google Shape;12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2625" y="2192300"/>
            <a:ext cx="3178674" cy="24562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24" name="Google Shape;124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33699" y="860675"/>
            <a:ext cx="5357901" cy="378787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25" name="Google Shape;125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17575E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